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2" r:id="rId2"/>
    <p:sldId id="292" r:id="rId3"/>
    <p:sldId id="258" r:id="rId4"/>
    <p:sldId id="256" r:id="rId5"/>
    <p:sldId id="281" r:id="rId6"/>
    <p:sldId id="260" r:id="rId7"/>
    <p:sldId id="291" r:id="rId8"/>
    <p:sldId id="274" r:id="rId9"/>
    <p:sldId id="267" r:id="rId10"/>
    <p:sldId id="268" r:id="rId11"/>
    <p:sldId id="270" r:id="rId12"/>
    <p:sldId id="278" r:id="rId13"/>
    <p:sldId id="279" r:id="rId14"/>
    <p:sldId id="280" r:id="rId15"/>
    <p:sldId id="263" r:id="rId16"/>
    <p:sldId id="269" r:id="rId17"/>
    <p:sldId id="273" r:id="rId18"/>
    <p:sldId id="293" r:id="rId19"/>
    <p:sldId id="275" r:id="rId20"/>
    <p:sldId id="283" r:id="rId21"/>
    <p:sldId id="284" r:id="rId22"/>
    <p:sldId id="285" r:id="rId23"/>
    <p:sldId id="286" r:id="rId24"/>
    <p:sldId id="289" r:id="rId25"/>
    <p:sldId id="287" r:id="rId26"/>
    <p:sldId id="294" r:id="rId27"/>
    <p:sldId id="276" r:id="rId28"/>
    <p:sldId id="290" r:id="rId29"/>
  </p:sldIdLst>
  <p:sldSz cx="12192000" cy="6858000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640"/>
    <a:srgbClr val="1B2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20" autoAdjust="0"/>
  </p:normalViewPr>
  <p:slideViewPr>
    <p:cSldViewPr snapToGrid="0">
      <p:cViewPr varScale="1">
        <p:scale>
          <a:sx n="111" d="100"/>
          <a:sy n="111" d="100"/>
        </p:scale>
        <p:origin x="55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3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6704BFD-1C86-444E-B7EF-B2A08E505AC8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0FC2BE-C835-47F6-BE34-3DDCAE03B2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32624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B40D6B-5E17-4D03-8E94-1435F556D2BE}" type="slidenum">
              <a:rPr lang="ru-RU" altLang="ru-RU"/>
              <a:pPr>
                <a:spcBef>
                  <a:spcPct val="0"/>
                </a:spcBef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3520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B54723-1D45-4A60-9E45-262366DAFEAA}" type="slidenum">
              <a:rPr lang="ru-RU" altLang="ru-RU"/>
              <a:pPr>
                <a:spcBef>
                  <a:spcPct val="0"/>
                </a:spcBef>
              </a:pPr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6449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A12C58-FEA5-4151-B3B4-1D4DC7DE5C9E}" type="slidenum">
              <a:rPr lang="ru-RU" altLang="ru-RU"/>
              <a:pPr>
                <a:spcBef>
                  <a:spcPct val="0"/>
                </a:spcBef>
              </a:pPr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7435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0964" name="Номер слайда 3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3F38667-40F1-4816-A7EB-4BDE34B59FCD}" type="slidenum">
              <a:rPr lang="ru-RU" altLang="ru-RU" sz="18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72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044B1A-276C-40CE-ABB6-8C908B909D2A}" type="slidenum">
              <a:rPr lang="ru-RU" altLang="ru-RU"/>
              <a:pPr>
                <a:spcBef>
                  <a:spcPct val="0"/>
                </a:spcBef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2593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B5BAFC-65FB-43E6-B408-B56B92C72516}" type="slidenum">
              <a:rPr lang="ru-RU" altLang="ru-RU"/>
              <a:pPr>
                <a:spcBef>
                  <a:spcPct val="0"/>
                </a:spcBef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8216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1CFA90-6EB1-4E06-93D5-55F570255A53}" type="slidenum">
              <a:rPr lang="ru-RU" altLang="ru-RU"/>
              <a:pPr>
                <a:spcBef>
                  <a:spcPct val="0"/>
                </a:spcBef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021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C58349-544E-4B3A-B5E9-226727F30218}" type="slidenum">
              <a:rPr lang="ru-RU" altLang="ru-RU"/>
              <a:pPr>
                <a:spcBef>
                  <a:spcPct val="0"/>
                </a:spcBef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435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939BE7-51F3-4BBE-B8F0-855C37B84E98}" type="slidenum">
              <a:rPr lang="ru-RU" altLang="ru-RU"/>
              <a:pPr>
                <a:spcBef>
                  <a:spcPct val="0"/>
                </a:spcBef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8332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2D5D52-71E7-40BF-BD08-B4A9F5E6BC44}" type="slidenum">
              <a:rPr lang="ru-RU" altLang="ru-RU"/>
              <a:pPr>
                <a:spcBef>
                  <a:spcPct val="0"/>
                </a:spcBef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4357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2213B8-3521-4C43-93CF-795495B2F760}" type="slidenum">
              <a:rPr lang="ru-RU" altLang="ru-RU"/>
              <a:pPr>
                <a:spcBef>
                  <a:spcPct val="0"/>
                </a:spcBef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413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66A070-04DB-4885-88CE-304153159F47}" type="slidenum">
              <a:rPr lang="ru-RU" altLang="ru-RU"/>
              <a:pPr>
                <a:spcBef>
                  <a:spcPct val="0"/>
                </a:spcBef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5427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8F9DA4-FFC1-413B-88CE-760E7A5E8BFB}" type="slidenum">
              <a:rPr lang="ru-RU" altLang="ru-RU"/>
              <a:pPr>
                <a:spcBef>
                  <a:spcPct val="0"/>
                </a:spcBef>
              </a:pPr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797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04084-CCD8-498C-B179-4228230A5EAE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865A2-91FD-4634-99C2-ABC4A40E94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0686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397E2-E9B9-4498-885E-62C7B61156E5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4AC2B-6968-4379-A5D2-5D6A965A24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317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C4CE-265D-44B6-B3A9-E2CD8F7D0ACB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288DF-1D88-43A7-AA81-3FA8147702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5296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C78F5-0AC0-4A63-975A-8EBD274F0A5A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BAFC6-1678-4BAD-B027-7EF9E6D8DB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595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5A7D2-2EB2-4009-8BA8-8DE52CEE62AE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3B29B-0032-41ED-B8B5-F294B123A1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968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E52B1-BE59-4C9A-BFC7-0010304AFE70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1A4F4-41E3-4E0E-BEB3-42C40C496A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504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29C2B-A572-44F8-A966-EED15E177E48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D4A1F-0120-4188-8920-9B03BF7E4F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4922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FC42C-492F-42AF-8EFB-256D978BA4DD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D36CC-B305-41DD-88B0-2490C5D0A4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4993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3DBC1-7A31-4DD6-BF65-957492EFB7C1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CC16B-ADAF-450C-B2A0-E6589FAF71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467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FC17A-45E9-419A-881D-BFC919473365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C68F7-F288-43DB-8294-B732225370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046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0BA69-C094-4362-B551-3DDBC7FD3942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C873E-6E7B-45EF-98FA-EC995EE7CA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125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F53BFD-C004-4E12-85BF-31FF9FB96564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D09D650-ED7E-493C-9EF0-861AD8CDBB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8.jpeg"/><Relationship Id="rId5" Type="http://schemas.openxmlformats.org/officeDocument/2006/relationships/image" Target="../media/image53.png"/><Relationship Id="rId10" Type="http://schemas.openxmlformats.org/officeDocument/2006/relationships/image" Target="../media/image57.jpeg"/><Relationship Id="rId4" Type="http://schemas.openxmlformats.org/officeDocument/2006/relationships/image" Target="../media/image52.pn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4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jpeg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4.jpeg"/><Relationship Id="rId5" Type="http://schemas.openxmlformats.org/officeDocument/2006/relationships/image" Target="../media/image41.emf"/><Relationship Id="rId10" Type="http://schemas.openxmlformats.org/officeDocument/2006/relationships/image" Target="../media/image31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417513" y="2925763"/>
            <a:ext cx="689768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400" b="1">
                <a:solidFill>
                  <a:schemeClr val="bg1"/>
                </a:solidFill>
                <a:latin typeface="Roboto" pitchFamily="2" charset="0"/>
              </a:rPr>
              <a:t>День открытых дверей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400" b="1">
                <a:solidFill>
                  <a:schemeClr val="bg1"/>
                </a:solidFill>
                <a:latin typeface="Roboto" pitchFamily="2" charset="0"/>
              </a:rPr>
              <a:t>Пермского политеха</a:t>
            </a:r>
          </a:p>
        </p:txBody>
      </p:sp>
      <p:pic>
        <p:nvPicPr>
          <p:cNvPr id="307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4595813"/>
            <a:ext cx="3298825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4388"/>
            <a:ext cx="322580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 descr="IMG_46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2305050"/>
            <a:ext cx="3300413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Прямоугольник 11"/>
          <p:cNvSpPr>
            <a:spLocks noChangeArrowheads="1"/>
          </p:cNvSpPr>
          <p:nvPr/>
        </p:nvSpPr>
        <p:spPr bwMode="auto">
          <a:xfrm>
            <a:off x="6578600" y="4832350"/>
            <a:ext cx="544671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08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Сергей Галкин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декан горно-нефтяного факультета пермского национального исследовательского политехнического университета</a:t>
            </a:r>
          </a:p>
        </p:txBody>
      </p:sp>
      <p:pic>
        <p:nvPicPr>
          <p:cNvPr id="308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382588"/>
            <a:ext cx="21732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539" y="2305051"/>
            <a:ext cx="2308459" cy="2300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Заголовок 1"/>
          <p:cNvSpPr>
            <a:spLocks noGrp="1"/>
          </p:cNvSpPr>
          <p:nvPr>
            <p:ph type="ctrTitle"/>
          </p:nvPr>
        </p:nvSpPr>
        <p:spPr>
          <a:xfrm>
            <a:off x="5943600" y="690563"/>
            <a:ext cx="5518150" cy="730250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Взаимодействие ПНИПУ с нефтяной компанией «ЛУКОЙЛ»</a:t>
            </a:r>
          </a:p>
        </p:txBody>
      </p:sp>
      <p:pic>
        <p:nvPicPr>
          <p:cNvPr id="16388" name="Picture 44" descr="https://pbs.twimg.com/media/CwQP4E6WYAAZLv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668463"/>
            <a:ext cx="39179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Прямоугольник 60"/>
          <p:cNvSpPr>
            <a:spLocks noChangeArrowheads="1"/>
          </p:cNvSpPr>
          <p:nvPr/>
        </p:nvSpPr>
        <p:spPr bwMode="auto">
          <a:xfrm>
            <a:off x="5391150" y="1517650"/>
            <a:ext cx="634682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6699FF"/>
              </a:buClr>
              <a:buFont typeface="Wingdings" panose="05000000000000000000" pitchFamily="2" charset="2"/>
              <a:buNone/>
            </a:pPr>
            <a:r>
              <a:rPr lang="ru-RU" altLang="ru-RU" sz="1800" b="1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Глава нефтяной компании «ЛУКОЙЛ»</a:t>
            </a:r>
            <a:r>
              <a:rPr lang="en-US" altLang="ru-RU" sz="1800" b="1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ru-RU" altLang="ru-RU" sz="1800" b="1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доктор наук В.Ю. Алекперов является почетным профессором ПНИПУ и ежегодно читает в университете лекции студентам.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6699FF"/>
              </a:buClr>
              <a:buFont typeface="Wingdings" panose="05000000000000000000" pitchFamily="2" charset="2"/>
              <a:buNone/>
            </a:pPr>
            <a:endParaRPr lang="ru-RU" altLang="ru-RU" sz="1800" b="1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6699FF"/>
              </a:buClr>
              <a:buFont typeface="Wingdings" panose="05000000000000000000" pitchFamily="2" charset="2"/>
              <a:buNone/>
            </a:pPr>
            <a:r>
              <a:rPr lang="ru-RU" altLang="ru-RU" sz="1800" b="1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В университете созданы базовые кафедры НК «ЛУКОЙЛ»: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«Нефтегазовый инжиниринг»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«Инновационные технологии добычи нефти и газа».</a:t>
            </a:r>
          </a:p>
        </p:txBody>
      </p:sp>
      <p:grpSp>
        <p:nvGrpSpPr>
          <p:cNvPr id="16390" name="Группа 36"/>
          <p:cNvGrpSpPr>
            <a:grpSpLocks/>
          </p:cNvGrpSpPr>
          <p:nvPr/>
        </p:nvGrpSpPr>
        <p:grpSpPr bwMode="auto">
          <a:xfrm>
            <a:off x="2322513" y="4549775"/>
            <a:ext cx="8172450" cy="1557338"/>
            <a:chOff x="323528" y="4869160"/>
            <a:chExt cx="8172524" cy="1600715"/>
          </a:xfrm>
        </p:grpSpPr>
        <p:pic>
          <p:nvPicPr>
            <p:cNvPr id="32" name="Изображение 18"/>
            <p:cNvPicPr>
              <a:picLocks noChangeAspect="1"/>
            </p:cNvPicPr>
            <p:nvPr/>
          </p:nvPicPr>
          <p:blipFill rotWithShape="1">
            <a:blip r:embed="rId4" cstate="print">
              <a:extLst/>
            </a:blip>
            <a:srcRect l="4070" r="12151" b="3372"/>
            <a:stretch/>
          </p:blipFill>
          <p:spPr bwMode="auto">
            <a:xfrm>
              <a:off x="7164288" y="5157192"/>
              <a:ext cx="1331764" cy="1224136"/>
            </a:xfrm>
            <a:prstGeom prst="roundRect">
              <a:avLst/>
            </a:prstGeom>
          </p:spPr>
        </p:pic>
        <p:pic>
          <p:nvPicPr>
            <p:cNvPr id="16395" name="Изображение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5229200"/>
              <a:ext cx="1174318" cy="1093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6" name="Изображение 12"/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5085185"/>
              <a:ext cx="1561947" cy="138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" name="Изображение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5233575"/>
              <a:ext cx="1214465" cy="10766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8" name="TextBox 48"/>
            <p:cNvSpPr txBox="1">
              <a:spLocks noChangeArrowheads="1"/>
            </p:cNvSpPr>
            <p:nvPr/>
          </p:nvSpPr>
          <p:spPr bwMode="auto">
            <a:xfrm>
              <a:off x="467524" y="4869160"/>
              <a:ext cx="910835" cy="338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latin typeface="Roboto Light" pitchFamily="2" charset="0"/>
                  <a:ea typeface="Roboto Light" pitchFamily="2" charset="0"/>
                  <a:cs typeface="Times New Roman" panose="02020603050405020304" pitchFamily="18" charset="0"/>
                </a:rPr>
                <a:t>студент</a:t>
              </a:r>
            </a:p>
          </p:txBody>
        </p:sp>
        <p:sp>
          <p:nvSpPr>
            <p:cNvPr id="16399" name="Прямоугольник 49"/>
            <p:cNvSpPr>
              <a:spLocks noChangeArrowheads="1"/>
            </p:cNvSpPr>
            <p:nvPr/>
          </p:nvSpPr>
          <p:spPr bwMode="auto">
            <a:xfrm>
              <a:off x="4211960" y="4869160"/>
              <a:ext cx="23109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latin typeface="Roboto Light" pitchFamily="2" charset="0"/>
                  <a:ea typeface="Roboto Light" pitchFamily="2" charset="0"/>
                  <a:cs typeface="Times New Roman" panose="02020603050405020304" pitchFamily="18" charset="0"/>
                </a:rPr>
                <a:t>индивидуальный план</a:t>
              </a:r>
            </a:p>
          </p:txBody>
        </p:sp>
        <p:sp>
          <p:nvSpPr>
            <p:cNvPr id="16400" name="Прямоугольник 49"/>
            <p:cNvSpPr>
              <a:spLocks noChangeArrowheads="1"/>
            </p:cNvSpPr>
            <p:nvPr/>
          </p:nvSpPr>
          <p:spPr bwMode="auto">
            <a:xfrm>
              <a:off x="7092280" y="4869160"/>
              <a:ext cx="1308383" cy="338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latin typeface="Roboto Light" pitchFamily="2" charset="0"/>
                  <a:ea typeface="Roboto Light" pitchFamily="2" charset="0"/>
                  <a:cs typeface="Times New Roman" panose="02020603050405020304" pitchFamily="18" charset="0"/>
                </a:rPr>
                <a:t>стажировка</a:t>
              </a:r>
            </a:p>
          </p:txBody>
        </p:sp>
        <p:sp>
          <p:nvSpPr>
            <p:cNvPr id="16401" name="Прямоугольник 49"/>
            <p:cNvSpPr>
              <a:spLocks noChangeArrowheads="1"/>
            </p:cNvSpPr>
            <p:nvPr/>
          </p:nvSpPr>
          <p:spPr bwMode="auto">
            <a:xfrm>
              <a:off x="2267744" y="4869160"/>
              <a:ext cx="1603339" cy="338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latin typeface="Roboto Light" pitchFamily="2" charset="0"/>
                  <a:ea typeface="Roboto Light" pitchFamily="2" charset="0"/>
                  <a:cs typeface="Times New Roman" panose="02020603050405020304" pitchFamily="18" charset="0"/>
                </a:rPr>
                <a:t>собеседование</a:t>
              </a:r>
            </a:p>
          </p:txBody>
        </p:sp>
        <p:pic>
          <p:nvPicPr>
            <p:cNvPr id="16402" name="Изображение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5949280"/>
              <a:ext cx="326019" cy="30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Стрелка вправо 43"/>
          <p:cNvSpPr/>
          <p:nvPr/>
        </p:nvSpPr>
        <p:spPr>
          <a:xfrm>
            <a:off x="3668713" y="5262563"/>
            <a:ext cx="690562" cy="330200"/>
          </a:xfrm>
          <a:prstGeom prst="rightArrow">
            <a:avLst/>
          </a:prstGeom>
          <a:solidFill>
            <a:srgbClr val="FF76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>
            <a:off x="5872163" y="5267325"/>
            <a:ext cx="692150" cy="328613"/>
          </a:xfrm>
          <a:prstGeom prst="rightArrow">
            <a:avLst/>
          </a:prstGeom>
          <a:solidFill>
            <a:srgbClr val="FF76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Стрелка вправо 45"/>
          <p:cNvSpPr/>
          <p:nvPr/>
        </p:nvSpPr>
        <p:spPr>
          <a:xfrm>
            <a:off x="8310563" y="5238750"/>
            <a:ext cx="692150" cy="328613"/>
          </a:xfrm>
          <a:prstGeom prst="rightArrow">
            <a:avLst/>
          </a:prstGeom>
          <a:solidFill>
            <a:srgbClr val="FF76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Заголовок 1"/>
          <p:cNvSpPr>
            <a:spLocks noGrp="1"/>
          </p:cNvSpPr>
          <p:nvPr>
            <p:ph type="ctrTitle"/>
          </p:nvPr>
        </p:nvSpPr>
        <p:spPr>
          <a:xfrm>
            <a:off x="5710238" y="620713"/>
            <a:ext cx="5829300" cy="696912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Научно-образовательный проект ПНИПУ с «ЛУКОЙЛ-ПЕРМЬ»</a:t>
            </a:r>
          </a:p>
        </p:txBody>
      </p:sp>
      <p:grpSp>
        <p:nvGrpSpPr>
          <p:cNvPr id="17412" name="Группа 37"/>
          <p:cNvGrpSpPr>
            <a:grpSpLocks/>
          </p:cNvGrpSpPr>
          <p:nvPr/>
        </p:nvGrpSpPr>
        <p:grpSpPr bwMode="auto">
          <a:xfrm>
            <a:off x="1393825" y="1635125"/>
            <a:ext cx="2695575" cy="1960563"/>
            <a:chOff x="4705268" y="1484785"/>
            <a:chExt cx="2555494" cy="2174366"/>
          </a:xfrm>
        </p:grpSpPr>
        <p:sp>
          <p:nvSpPr>
            <p:cNvPr id="30" name="Прямоугольник 21"/>
            <p:cNvSpPr>
              <a:spLocks noChangeArrowheads="1"/>
            </p:cNvSpPr>
            <p:nvPr/>
          </p:nvSpPr>
          <p:spPr bwMode="auto">
            <a:xfrm>
              <a:off x="4705268" y="1484785"/>
              <a:ext cx="2555494" cy="34156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u-RU" sz="1400" b="1" dirty="0">
                  <a:latin typeface="Roboto" pitchFamily="2" charset="0"/>
                  <a:ea typeface="Roboto" pitchFamily="2" charset="0"/>
                  <a:cs typeface="Times New Roman" pitchFamily="18" charset="0"/>
                </a:rPr>
                <a:t>1. </a:t>
              </a:r>
              <a:r>
                <a:rPr lang="ru-RU" altLang="ru-RU" sz="1400" b="1" dirty="0">
                  <a:latin typeface="Roboto" pitchFamily="2" charset="0"/>
                  <a:ea typeface="Roboto" pitchFamily="2" charset="0"/>
                  <a:cs typeface="Times New Roman" pitchFamily="18" charset="0"/>
                </a:rPr>
                <a:t>Средний балл</a:t>
              </a:r>
            </a:p>
          </p:txBody>
        </p:sp>
        <p:sp>
          <p:nvSpPr>
            <p:cNvPr id="17430" name="TextBox 22"/>
            <p:cNvSpPr txBox="1">
              <a:spLocks noChangeArrowheads="1"/>
            </p:cNvSpPr>
            <p:nvPr/>
          </p:nvSpPr>
          <p:spPr bwMode="auto">
            <a:xfrm>
              <a:off x="5214388" y="1906932"/>
              <a:ext cx="1298662" cy="648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3200" b="1">
                  <a:solidFill>
                    <a:srgbClr val="FF7640"/>
                  </a:solidFill>
                  <a:latin typeface="Roboto" pitchFamily="2" charset="0"/>
                </a:rPr>
                <a:t>4.5</a:t>
              </a:r>
              <a:r>
                <a:rPr lang="en-US" altLang="ru-RU" sz="3200" b="1">
                  <a:solidFill>
                    <a:srgbClr val="FF0000"/>
                  </a:solidFill>
                  <a:latin typeface="Roboto" pitchFamily="2" charset="0"/>
                </a:rPr>
                <a:t> </a:t>
              </a:r>
              <a:r>
                <a:rPr lang="en-US" altLang="ru-RU" sz="3200" b="1">
                  <a:latin typeface="Roboto" pitchFamily="2" charset="0"/>
                </a:rPr>
                <a:t>/ </a:t>
              </a:r>
              <a:r>
                <a:rPr lang="en-US" altLang="ru-RU" sz="3200" b="1">
                  <a:solidFill>
                    <a:srgbClr val="FF7640"/>
                  </a:solidFill>
                  <a:latin typeface="Roboto" pitchFamily="2" charset="0"/>
                </a:rPr>
                <a:t>5</a:t>
              </a:r>
              <a:endParaRPr lang="ru-RU" altLang="ru-RU" sz="3200" b="1">
                <a:solidFill>
                  <a:srgbClr val="FF7640"/>
                </a:solidFill>
                <a:latin typeface="Roboto" pitchFamily="2" charset="0"/>
              </a:endParaRPr>
            </a:p>
          </p:txBody>
        </p:sp>
        <p:sp>
          <p:nvSpPr>
            <p:cNvPr id="32" name="Прямоугольник 23"/>
            <p:cNvSpPr>
              <a:spLocks noChangeArrowheads="1"/>
            </p:cNvSpPr>
            <p:nvPr/>
          </p:nvSpPr>
          <p:spPr bwMode="auto">
            <a:xfrm>
              <a:off x="4705268" y="2585173"/>
              <a:ext cx="2522384" cy="58100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u-RU" sz="1400" b="1" dirty="0">
                  <a:latin typeface="Roboto" pitchFamily="2" charset="0"/>
                  <a:ea typeface="Roboto" pitchFamily="2" charset="0"/>
                  <a:cs typeface="Times New Roman" pitchFamily="18" charset="0"/>
                </a:rPr>
                <a:t>2</a:t>
              </a:r>
              <a:r>
                <a:rPr lang="ru-RU" altLang="ru-RU" sz="1400" b="1" dirty="0">
                  <a:latin typeface="Roboto" pitchFamily="2" charset="0"/>
                  <a:ea typeface="Roboto" pitchFamily="2" charset="0"/>
                  <a:cs typeface="Times New Roman" pitchFamily="18" charset="0"/>
                </a:rPr>
                <a:t>. Участие в научных мероприятиях</a:t>
              </a:r>
            </a:p>
          </p:txBody>
        </p:sp>
        <p:sp>
          <p:nvSpPr>
            <p:cNvPr id="33" name="Прямоугольник 24"/>
            <p:cNvSpPr>
              <a:spLocks noChangeArrowheads="1"/>
            </p:cNvSpPr>
            <p:nvPr/>
          </p:nvSpPr>
          <p:spPr bwMode="auto">
            <a:xfrm>
              <a:off x="4705268" y="3317591"/>
              <a:ext cx="2522384" cy="34156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u-RU" sz="1400" b="1" dirty="0">
                  <a:latin typeface="Roboto" pitchFamily="2" charset="0"/>
                  <a:ea typeface="Roboto" pitchFamily="2" charset="0"/>
                  <a:cs typeface="Times New Roman" pitchFamily="18" charset="0"/>
                </a:rPr>
                <a:t>3. </a:t>
              </a:r>
              <a:r>
                <a:rPr lang="ru-RU" altLang="ru-RU" sz="1400" b="1" dirty="0">
                  <a:latin typeface="Roboto" pitchFamily="2" charset="0"/>
                  <a:ea typeface="Roboto" pitchFamily="2" charset="0"/>
                  <a:cs typeface="Times New Roman" pitchFamily="18" charset="0"/>
                </a:rPr>
                <a:t>Научные публикации</a:t>
              </a:r>
            </a:p>
          </p:txBody>
        </p:sp>
      </p:grpSp>
      <p:grpSp>
        <p:nvGrpSpPr>
          <p:cNvPr id="17413" name="Группа 38"/>
          <p:cNvGrpSpPr>
            <a:grpSpLocks/>
          </p:cNvGrpSpPr>
          <p:nvPr/>
        </p:nvGrpSpPr>
        <p:grpSpPr bwMode="auto">
          <a:xfrm>
            <a:off x="854075" y="3676650"/>
            <a:ext cx="5202238" cy="2514600"/>
            <a:chOff x="224937" y="3811081"/>
            <a:chExt cx="5644133" cy="2877791"/>
          </a:xfrm>
        </p:grpSpPr>
        <p:grpSp>
          <p:nvGrpSpPr>
            <p:cNvPr id="17418" name="Группа 25"/>
            <p:cNvGrpSpPr>
              <a:grpSpLocks/>
            </p:cNvGrpSpPr>
            <p:nvPr/>
          </p:nvGrpSpPr>
          <p:grpSpPr bwMode="auto">
            <a:xfrm>
              <a:off x="224937" y="4203367"/>
              <a:ext cx="2027765" cy="1866600"/>
              <a:chOff x="2884353" y="4158280"/>
              <a:chExt cx="2500647" cy="1866600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2884353" y="4158420"/>
                <a:ext cx="2499954" cy="130263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altLang="ru-RU" sz="1200" b="1" dirty="0">
                    <a:solidFill>
                      <a:srgbClr val="000000"/>
                    </a:solidFill>
                    <a:latin typeface="Roboto" pitchFamily="2" charset="0"/>
                    <a:ea typeface="Roboto" pitchFamily="2" charset="0"/>
                    <a:cs typeface="Times New Roman" pitchFamily="18" charset="0"/>
                  </a:rPr>
                  <a:t>Научно-образовательный центр </a:t>
                </a:r>
                <a:r>
                  <a:rPr lang="en-US" altLang="ru-RU" sz="1200" b="1" dirty="0">
                    <a:solidFill>
                      <a:srgbClr val="000000"/>
                    </a:solidFill>
                    <a:latin typeface="Roboto" pitchFamily="2" charset="0"/>
                    <a:ea typeface="Roboto" pitchFamily="2" charset="0"/>
                    <a:cs typeface="Times New Roman" pitchFamily="18" charset="0"/>
                  </a:rPr>
                  <a:t>”</a:t>
                </a:r>
                <a:r>
                  <a:rPr lang="ru-RU" altLang="ru-RU" sz="1200" b="1" dirty="0">
                    <a:solidFill>
                      <a:srgbClr val="000000"/>
                    </a:solidFill>
                    <a:latin typeface="Roboto" pitchFamily="2" charset="0"/>
                    <a:ea typeface="Roboto" pitchFamily="2" charset="0"/>
                    <a:cs typeface="Times New Roman" pitchFamily="18" charset="0"/>
                  </a:rPr>
                  <a:t>Геологии и разработки нефтяных и газовых месторождений</a:t>
                </a:r>
                <a:r>
                  <a:rPr lang="en-US" altLang="ru-RU" sz="1200" b="1" dirty="0">
                    <a:solidFill>
                      <a:srgbClr val="000000"/>
                    </a:solidFill>
                    <a:latin typeface="Roboto" pitchFamily="2" charset="0"/>
                    <a:ea typeface="Roboto" pitchFamily="2" charset="0"/>
                    <a:cs typeface="Times New Roman" pitchFamily="18" charset="0"/>
                  </a:rPr>
                  <a:t>”</a:t>
                </a:r>
              </a:p>
            </p:txBody>
          </p:sp>
          <p:pic>
            <p:nvPicPr>
              <p:cNvPr id="17428" name="Изображение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5831" y="5472675"/>
                <a:ext cx="704777" cy="552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419" name="Изображение 8"/>
            <p:cNvPicPr>
              <a:picLocks noChangeAspect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24" y="5551547"/>
              <a:ext cx="1137325" cy="113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3871147" y="4292530"/>
              <a:ext cx="1867025" cy="877508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b="1" dirty="0">
                  <a:solidFill>
                    <a:srgbClr val="000000"/>
                  </a:solidFill>
                  <a:latin typeface="Roboto" pitchFamily="2" charset="0"/>
                  <a:ea typeface="Roboto" pitchFamily="2" charset="0"/>
                  <a:cs typeface="Times New Roman" pitchFamily="18" charset="0"/>
                </a:rPr>
                <a:t>Индустриальный партнер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b="1" dirty="0">
                  <a:solidFill>
                    <a:srgbClr val="000000"/>
                  </a:solidFill>
                  <a:latin typeface="Roboto" pitchFamily="2" charset="0"/>
                  <a:ea typeface="Roboto" pitchFamily="2" charset="0"/>
                  <a:cs typeface="Times New Roman" pitchFamily="18" charset="0"/>
                </a:rPr>
                <a:t>нефтяная компания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u-RU" sz="1200" b="1" dirty="0">
                  <a:solidFill>
                    <a:srgbClr val="000000"/>
                  </a:solidFill>
                  <a:latin typeface="Roboto" pitchFamily="2" charset="0"/>
                  <a:ea typeface="Roboto" pitchFamily="2" charset="0"/>
                  <a:cs typeface="Times New Roman" pitchFamily="18" charset="0"/>
                </a:rPr>
                <a:t> ”</a:t>
              </a:r>
              <a:r>
                <a:rPr lang="ru-RU" altLang="ru-RU" sz="1200" b="1" dirty="0">
                  <a:solidFill>
                    <a:srgbClr val="000000"/>
                  </a:solidFill>
                  <a:latin typeface="Roboto" pitchFamily="2" charset="0"/>
                  <a:ea typeface="Roboto" pitchFamily="2" charset="0"/>
                  <a:cs typeface="Times New Roman" pitchFamily="18" charset="0"/>
                </a:rPr>
                <a:t>ЛУКОЙЛ</a:t>
              </a:r>
              <a:r>
                <a:rPr lang="en-US" altLang="ru-RU" sz="1200" b="1" dirty="0">
                  <a:solidFill>
                    <a:srgbClr val="000000"/>
                  </a:solidFill>
                  <a:latin typeface="Roboto" pitchFamily="2" charset="0"/>
                  <a:ea typeface="Roboto" pitchFamily="2" charset="0"/>
                  <a:cs typeface="Times New Roman" pitchFamily="18" charset="0"/>
                </a:rPr>
                <a:t>-</a:t>
              </a:r>
              <a:r>
                <a:rPr lang="ru-RU" altLang="ru-RU" sz="1200" b="1" dirty="0">
                  <a:solidFill>
                    <a:srgbClr val="000000"/>
                  </a:solidFill>
                  <a:latin typeface="Roboto" pitchFamily="2" charset="0"/>
                  <a:ea typeface="Roboto" pitchFamily="2" charset="0"/>
                  <a:cs typeface="Times New Roman" pitchFamily="18" charset="0"/>
                </a:rPr>
                <a:t>ПЕРМЬ</a:t>
              </a:r>
              <a:r>
                <a:rPr lang="en-US" altLang="ru-RU" sz="1200" b="1" dirty="0">
                  <a:solidFill>
                    <a:srgbClr val="000000"/>
                  </a:solidFill>
                  <a:latin typeface="Roboto" pitchFamily="2" charset="0"/>
                  <a:ea typeface="Roboto" pitchFamily="2" charset="0"/>
                  <a:cs typeface="Times New Roman" pitchFamily="18" charset="0"/>
                </a:rPr>
                <a:t>”</a:t>
              </a:r>
              <a:endParaRPr lang="en-US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7421" name="Изображение 38"/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7935" y="5448537"/>
              <a:ext cx="1175986" cy="1175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Изображение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1114" y="5452674"/>
              <a:ext cx="468330" cy="468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Изображение 10"/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304" y="4862505"/>
              <a:ext cx="1255931" cy="12559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4" name="TextBox 33"/>
            <p:cNvSpPr txBox="1">
              <a:spLocks noChangeArrowheads="1"/>
            </p:cNvSpPr>
            <p:nvPr/>
          </p:nvSpPr>
          <p:spPr bwMode="auto">
            <a:xfrm>
              <a:off x="2490744" y="4378126"/>
              <a:ext cx="1044271" cy="38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latin typeface="Roboto" pitchFamily="2" charset="0"/>
                  <a:ea typeface="Roboto" pitchFamily="2" charset="0"/>
                  <a:cs typeface="Times New Roman" panose="02020603050405020304" pitchFamily="18" charset="0"/>
                </a:rPr>
                <a:t>Студент</a:t>
              </a:r>
            </a:p>
          </p:txBody>
        </p:sp>
        <p:sp>
          <p:nvSpPr>
            <p:cNvPr id="17425" name="TextBox 34"/>
            <p:cNvSpPr txBox="1">
              <a:spLocks noChangeArrowheads="1"/>
            </p:cNvSpPr>
            <p:nvPr/>
          </p:nvSpPr>
          <p:spPr bwMode="auto">
            <a:xfrm>
              <a:off x="3427527" y="3811081"/>
              <a:ext cx="2441543" cy="316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Roboto" pitchFamily="2" charset="0"/>
                  <a:ea typeface="Roboto" pitchFamily="2" charset="0"/>
                  <a:cs typeface="Times New Roman" panose="02020603050405020304" pitchFamily="18" charset="0"/>
                </a:rPr>
                <a:t>Наставник от производства</a:t>
              </a:r>
            </a:p>
          </p:txBody>
        </p:sp>
        <p:sp>
          <p:nvSpPr>
            <p:cNvPr id="17426" name="TextBox 35"/>
            <p:cNvSpPr txBox="1">
              <a:spLocks noChangeArrowheads="1"/>
            </p:cNvSpPr>
            <p:nvPr/>
          </p:nvSpPr>
          <p:spPr bwMode="auto">
            <a:xfrm>
              <a:off x="243177" y="3834830"/>
              <a:ext cx="2108362" cy="316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Roboto" pitchFamily="2" charset="0"/>
                  <a:ea typeface="Roboto" pitchFamily="2" charset="0"/>
                  <a:cs typeface="Times New Roman" panose="02020603050405020304" pitchFamily="18" charset="0"/>
                </a:rPr>
                <a:t>Научный руководитель</a:t>
              </a:r>
            </a:p>
          </p:txBody>
        </p:sp>
      </p:grpSp>
      <p:pic>
        <p:nvPicPr>
          <p:cNvPr id="17414" name="Изображение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3773488"/>
            <a:ext cx="228758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5" descr="25. лекция почётного профессора пнипу олега третьякова в НОЦ &amp;quot;Геология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3760788"/>
            <a:ext cx="3494087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9" descr="Пермский НОЦ мирового уровня &amp;quot;Рациональное недропользование&amp;quot; пред..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563" y="1741488"/>
            <a:ext cx="299402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31" descr="Пермский НОЦ стал членом Российского национального комитета Мирового нефтян..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751013"/>
            <a:ext cx="27336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Заголовок 1"/>
          <p:cNvSpPr>
            <a:spLocks noGrp="1"/>
          </p:cNvSpPr>
          <p:nvPr>
            <p:ph type="ctrTitle"/>
          </p:nvPr>
        </p:nvSpPr>
        <p:spPr>
          <a:xfrm>
            <a:off x="5478463" y="647700"/>
            <a:ext cx="6572250" cy="931863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Геолого-технологическое моделирование </a:t>
            </a:r>
            <a:b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</a:br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залежей нефти и газа</a:t>
            </a:r>
            <a:r>
              <a:rPr lang="ru-RU" altLang="ru-RU" sz="2400" b="1" smtClean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Times New Roman" panose="02020603050405020304" pitchFamily="18" charset="0"/>
              </a:rPr>
              <a:t> </a:t>
            </a:r>
            <a:br>
              <a:rPr lang="ru-RU" altLang="ru-RU" sz="2400" b="1" smtClean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Times New Roman" panose="02020603050405020304" pitchFamily="18" charset="0"/>
              </a:rPr>
            </a:br>
            <a:endParaRPr lang="ru-RU" altLang="ru-RU" sz="2400" b="1" smtClean="0">
              <a:solidFill>
                <a:schemeClr val="bg1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8746" r="16238" b="18822"/>
          <a:stretch>
            <a:fillRect/>
          </a:stretch>
        </p:blipFill>
        <p:spPr bwMode="auto">
          <a:xfrm>
            <a:off x="1598613" y="3495675"/>
            <a:ext cx="374332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1766888"/>
            <a:ext cx="368141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18" descr="Рис_4-35 Вишера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" b="37781"/>
          <a:stretch>
            <a:fillRect/>
          </a:stretch>
        </p:blipFill>
        <p:spPr bwMode="auto">
          <a:xfrm>
            <a:off x="1439863" y="1770063"/>
            <a:ext cx="447516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23769" r="29526" b="26620"/>
          <a:stretch>
            <a:fillRect/>
          </a:stretch>
        </p:blipFill>
        <p:spPr bwMode="auto">
          <a:xfrm>
            <a:off x="5538788" y="3521075"/>
            <a:ext cx="3268662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Заголовок 1"/>
          <p:cNvSpPr>
            <a:spLocks noGrp="1"/>
          </p:cNvSpPr>
          <p:nvPr>
            <p:ph type="ctrTitle"/>
          </p:nvPr>
        </p:nvSpPr>
        <p:spPr>
          <a:xfrm>
            <a:off x="3502025" y="681038"/>
            <a:ext cx="8497888" cy="1354137"/>
          </a:xfrm>
        </p:spPr>
        <p:txBody>
          <a:bodyPr anchor="ctr"/>
          <a:lstStyle/>
          <a:p>
            <a:pPr algn="l" eaLnBrk="1" hangingPunct="1"/>
            <a:r>
              <a:rPr lang="ru-RU" altLang="ru-RU" sz="20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Принцип непрерывного </a:t>
            </a:r>
            <a:br>
              <a:rPr lang="ru-RU" altLang="ru-RU" sz="20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</a:br>
            <a:r>
              <a:rPr lang="ru-RU" altLang="ru-RU" sz="20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Научно-инженерного сопровождения разработки месторождения</a:t>
            </a:r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/>
            </a:r>
            <a:b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</a:br>
            <a:r>
              <a:rPr lang="ru-RU" altLang="ru-RU" sz="2400" b="1" smtClean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Times New Roman" panose="02020603050405020304" pitchFamily="18" charset="0"/>
              </a:rPr>
              <a:t/>
            </a:r>
            <a:br>
              <a:rPr lang="ru-RU" altLang="ru-RU" sz="2400" b="1" smtClean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Times New Roman" panose="02020603050405020304" pitchFamily="18" charset="0"/>
              </a:rPr>
            </a:br>
            <a:endParaRPr lang="ru-RU" altLang="ru-RU" sz="2400" b="1" smtClean="0">
              <a:solidFill>
                <a:schemeClr val="bg1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pic>
        <p:nvPicPr>
          <p:cNvPr id="10" name="Picture 224"/>
          <p:cNvPicPr>
            <a:picLocks noChangeAspect="1" noChangeArrowheads="1"/>
          </p:cNvPicPr>
          <p:nvPr/>
        </p:nvPicPr>
        <p:blipFill>
          <a:blip r:embed="rId3"/>
          <a:srcRect l="48431" t="19530" r="16526" b="17471"/>
          <a:stretch>
            <a:fillRect/>
          </a:stretch>
        </p:blipFill>
        <p:spPr bwMode="auto">
          <a:xfrm>
            <a:off x="8774113" y="2889250"/>
            <a:ext cx="1646237" cy="1851025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pic>
      <p:sp>
        <p:nvSpPr>
          <p:cNvPr id="11" name="Овал 10"/>
          <p:cNvSpPr/>
          <p:nvPr/>
        </p:nvSpPr>
        <p:spPr bwMode="auto">
          <a:xfrm>
            <a:off x="4013200" y="3119438"/>
            <a:ext cx="3384550" cy="2376487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2" name="Выгнутая вправо стрелка 49"/>
          <p:cNvSpPr>
            <a:spLocks noChangeArrowheads="1"/>
          </p:cNvSpPr>
          <p:nvPr/>
        </p:nvSpPr>
        <p:spPr bwMode="auto">
          <a:xfrm>
            <a:off x="5884863" y="2255838"/>
            <a:ext cx="2303462" cy="4321175"/>
          </a:xfrm>
          <a:prstGeom prst="curvedLeftArrow">
            <a:avLst>
              <a:gd name="adj1" fmla="val 25003"/>
              <a:gd name="adj2" fmla="val 50000"/>
              <a:gd name="adj3" fmla="val 25000"/>
            </a:avLst>
          </a:prstGeom>
          <a:solidFill>
            <a:srgbClr val="FF7640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rgbClr val="1B2026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Выгнутая вправо стрелка 12"/>
          <p:cNvSpPr>
            <a:spLocks noChangeArrowheads="1"/>
          </p:cNvSpPr>
          <p:nvPr/>
        </p:nvSpPr>
        <p:spPr bwMode="auto">
          <a:xfrm rot="10800000">
            <a:off x="3221038" y="2039938"/>
            <a:ext cx="2303462" cy="4319587"/>
          </a:xfrm>
          <a:prstGeom prst="curvedLeftArrow">
            <a:avLst>
              <a:gd name="adj1" fmla="val 25003"/>
              <a:gd name="adj2" fmla="val 50000"/>
              <a:gd name="adj3" fmla="val 25000"/>
            </a:avLst>
          </a:prstGeom>
          <a:solidFill>
            <a:srgbClr val="FF7640"/>
          </a:solidFill>
          <a:ln>
            <a:solidFill>
              <a:srgbClr val="FF764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rgbClr val="1B2026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9464" name="Text Box 15"/>
          <p:cNvSpPr txBox="1">
            <a:spLocks noChangeArrowheads="1"/>
          </p:cNvSpPr>
          <p:nvPr/>
        </p:nvSpPr>
        <p:spPr bwMode="auto">
          <a:xfrm>
            <a:off x="7219950" y="3041650"/>
            <a:ext cx="2016125" cy="428625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FF76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100" b="1">
                <a:solidFill>
                  <a:srgbClr val="1B2026"/>
                </a:solidFill>
                <a:latin typeface="Roboto" pitchFamily="2" charset="0"/>
              </a:rPr>
              <a:t>Мониторинг разработки месторождений</a:t>
            </a:r>
          </a:p>
        </p:txBody>
      </p:sp>
      <p:sp>
        <p:nvSpPr>
          <p:cNvPr id="19465" name="Text Box 21"/>
          <p:cNvSpPr txBox="1">
            <a:spLocks noChangeArrowheads="1"/>
          </p:cNvSpPr>
          <p:nvPr/>
        </p:nvSpPr>
        <p:spPr bwMode="auto">
          <a:xfrm>
            <a:off x="1482725" y="1608138"/>
            <a:ext cx="2243138" cy="600075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FF76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100" b="1">
                <a:solidFill>
                  <a:srgbClr val="1B2026"/>
                </a:solidFill>
                <a:latin typeface="Roboto" pitchFamily="2" charset="0"/>
              </a:rPr>
              <a:t>Промышленное внедрение эффективных технологий  по результатам ОПР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518025" y="1536700"/>
            <a:ext cx="2016125" cy="6000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764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ru-RU" altLang="ru-RU" sz="1100" b="1" smtClean="0">
                <a:solidFill>
                  <a:srgbClr val="1B2026"/>
                </a:solidFill>
                <a:latin typeface="Roboto" panose="02000000000000000000" pitchFamily="2" charset="0"/>
              </a:rPr>
              <a:t>Составление проектно-технологической документации</a:t>
            </a:r>
          </a:p>
        </p:txBody>
      </p:sp>
      <p:sp>
        <p:nvSpPr>
          <p:cNvPr id="19467" name="Text Box 21"/>
          <p:cNvSpPr txBox="1">
            <a:spLocks noChangeArrowheads="1"/>
          </p:cNvSpPr>
          <p:nvPr/>
        </p:nvSpPr>
        <p:spPr bwMode="auto">
          <a:xfrm>
            <a:off x="1276350" y="5208588"/>
            <a:ext cx="2405063" cy="430212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FF76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100" b="1">
                <a:solidFill>
                  <a:srgbClr val="1B2026"/>
                </a:solidFill>
                <a:latin typeface="Roboto" pitchFamily="2" charset="0"/>
              </a:rPr>
              <a:t>Формирование программы ОПР</a:t>
            </a:r>
          </a:p>
        </p:txBody>
      </p:sp>
      <p:sp>
        <p:nvSpPr>
          <p:cNvPr id="19468" name="Text Box 22"/>
          <p:cNvSpPr txBox="1">
            <a:spLocks noChangeArrowheads="1"/>
          </p:cNvSpPr>
          <p:nvPr/>
        </p:nvSpPr>
        <p:spPr bwMode="auto">
          <a:xfrm>
            <a:off x="3867150" y="5632450"/>
            <a:ext cx="2016125" cy="769938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FF76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100" b="1">
                <a:solidFill>
                  <a:srgbClr val="1B2026"/>
                </a:solidFill>
                <a:latin typeface="Roboto" pitchFamily="2" charset="0"/>
              </a:rPr>
              <a:t>Технико-экономическая оценка прогнозной эффективности ГТМ и третичных МУН </a:t>
            </a:r>
          </a:p>
        </p:txBody>
      </p:sp>
      <p:grpSp>
        <p:nvGrpSpPr>
          <p:cNvPr id="19469" name="Группа 222"/>
          <p:cNvGrpSpPr>
            <a:grpSpLocks/>
          </p:cNvGrpSpPr>
          <p:nvPr/>
        </p:nvGrpSpPr>
        <p:grpSpPr bwMode="auto">
          <a:xfrm>
            <a:off x="1420813" y="2184400"/>
            <a:ext cx="2376487" cy="1223963"/>
            <a:chOff x="179512" y="1772816"/>
            <a:chExt cx="2372028" cy="1224136"/>
          </a:xfrm>
        </p:grpSpPr>
        <p:pic>
          <p:nvPicPr>
            <p:cNvPr id="20" name="Picture 222"/>
            <p:cNvPicPr>
              <a:picLocks noChangeAspect="1" noChangeArrowheads="1"/>
            </p:cNvPicPr>
            <p:nvPr/>
          </p:nvPicPr>
          <p:blipFill>
            <a:blip r:embed="rId4"/>
            <a:srcRect l="42130" t="43469" r="42120" b="45821"/>
            <a:stretch>
              <a:fillRect/>
            </a:stretch>
          </p:blipFill>
          <p:spPr bwMode="auto">
            <a:xfrm>
              <a:off x="179512" y="1988747"/>
              <a:ext cx="2372028" cy="1008205"/>
            </a:xfrm>
            <a:prstGeom prst="rect">
              <a:avLst/>
            </a:prstGeom>
            <a:solidFill>
              <a:schemeClr val="bg1"/>
            </a:solidFill>
            <a:ln w="317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485" name="TextBox 81"/>
            <p:cNvSpPr txBox="1">
              <a:spLocks noChangeArrowheads="1"/>
            </p:cNvSpPr>
            <p:nvPr/>
          </p:nvSpPr>
          <p:spPr bwMode="auto">
            <a:xfrm>
              <a:off x="257175" y="1772816"/>
              <a:ext cx="2112314" cy="230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solidFill>
                    <a:srgbClr val="1B2026"/>
                  </a:solidFill>
                  <a:latin typeface="Roboto" pitchFamily="2" charset="0"/>
                </a:rPr>
                <a:t>Многозонный гидроразрыв пласта</a:t>
              </a:r>
            </a:p>
          </p:txBody>
        </p:sp>
      </p:grp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9850" y="3844925"/>
            <a:ext cx="2168525" cy="1296988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pic>
      <p:sp>
        <p:nvSpPr>
          <p:cNvPr id="19471" name="TextBox 23"/>
          <p:cNvSpPr txBox="1">
            <a:spLocks noChangeArrowheads="1"/>
          </p:cNvSpPr>
          <p:nvPr/>
        </p:nvSpPr>
        <p:spPr bwMode="auto">
          <a:xfrm>
            <a:off x="1528763" y="4005263"/>
            <a:ext cx="1116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600" b="1">
                <a:solidFill>
                  <a:srgbClr val="1B2026"/>
                </a:solidFill>
                <a:latin typeface="Roboto" pitchFamily="2" charset="0"/>
              </a:rPr>
              <a:t>КГРП с закреплением пропантом</a:t>
            </a:r>
          </a:p>
        </p:txBody>
      </p:sp>
      <p:sp>
        <p:nvSpPr>
          <p:cNvPr id="19472" name="Text Box 21"/>
          <p:cNvSpPr txBox="1">
            <a:spLocks noChangeArrowheads="1"/>
          </p:cNvSpPr>
          <p:nvPr/>
        </p:nvSpPr>
        <p:spPr bwMode="auto">
          <a:xfrm>
            <a:off x="1338263" y="3643313"/>
            <a:ext cx="2197100" cy="261937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FF7640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100" b="1">
                <a:solidFill>
                  <a:srgbClr val="1B2026"/>
                </a:solidFill>
                <a:latin typeface="Roboto" pitchFamily="2" charset="0"/>
              </a:rPr>
              <a:t>Анализ эффективности ОПР</a:t>
            </a:r>
          </a:p>
        </p:txBody>
      </p:sp>
      <p:sp>
        <p:nvSpPr>
          <p:cNvPr id="19473" name="Text Box 15"/>
          <p:cNvSpPr txBox="1">
            <a:spLocks noChangeArrowheads="1"/>
          </p:cNvSpPr>
          <p:nvPr/>
        </p:nvSpPr>
        <p:spPr bwMode="auto">
          <a:xfrm>
            <a:off x="7600950" y="4413250"/>
            <a:ext cx="2819400" cy="600075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FF7640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100" b="1">
                <a:solidFill>
                  <a:srgbClr val="1B2026"/>
                </a:solidFill>
                <a:latin typeface="Roboto" pitchFamily="2" charset="0"/>
              </a:rPr>
              <a:t>Выявление проблемных участков и факторов снижение эффективности разработки объекта</a:t>
            </a:r>
          </a:p>
        </p:txBody>
      </p:sp>
      <p:grpSp>
        <p:nvGrpSpPr>
          <p:cNvPr id="19474" name="Группа 51"/>
          <p:cNvGrpSpPr>
            <a:grpSpLocks/>
          </p:cNvGrpSpPr>
          <p:nvPr/>
        </p:nvGrpSpPr>
        <p:grpSpPr bwMode="auto">
          <a:xfrm>
            <a:off x="4300538" y="3479800"/>
            <a:ext cx="2730500" cy="1814513"/>
            <a:chOff x="2915816" y="3055081"/>
            <a:chExt cx="2729424" cy="1814079"/>
          </a:xfrm>
        </p:grpSpPr>
        <p:sp>
          <p:nvSpPr>
            <p:cNvPr id="29" name=" 3"/>
            <p:cNvSpPr/>
            <p:nvPr/>
          </p:nvSpPr>
          <p:spPr>
            <a:xfrm rot="20376668">
              <a:off x="3250646" y="3055081"/>
              <a:ext cx="2394594" cy="1368098"/>
            </a:xfrm>
            <a:prstGeom prst="swooshArrow">
              <a:avLst>
                <a:gd name="adj1" fmla="val 33418"/>
                <a:gd name="adj2" fmla="val 40277"/>
              </a:avLst>
            </a:prstGeom>
            <a:solidFill>
              <a:srgbClr val="FF7640"/>
            </a:soli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cxnSp>
          <p:nvCxnSpPr>
            <p:cNvPr id="19479" name="Прямая со стрелкой 34"/>
            <p:cNvCxnSpPr>
              <a:cxnSpLocks noChangeShapeType="1"/>
            </p:cNvCxnSpPr>
            <p:nvPr/>
          </p:nvCxnSpPr>
          <p:spPr bwMode="auto">
            <a:xfrm flipV="1">
              <a:off x="3545931" y="3140968"/>
              <a:ext cx="17957" cy="165584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80" name="Прямая со стрелкой 35"/>
            <p:cNvCxnSpPr>
              <a:cxnSpLocks noChangeShapeType="1"/>
            </p:cNvCxnSpPr>
            <p:nvPr/>
          </p:nvCxnSpPr>
          <p:spPr bwMode="auto">
            <a:xfrm>
              <a:off x="3563888" y="4797152"/>
              <a:ext cx="1512168" cy="7200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81" name="TextBox 36"/>
            <p:cNvSpPr txBox="1">
              <a:spLocks noChangeArrowheads="1"/>
            </p:cNvSpPr>
            <p:nvPr/>
          </p:nvSpPr>
          <p:spPr bwMode="auto">
            <a:xfrm>
              <a:off x="2915816" y="3140968"/>
              <a:ext cx="9361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1B2026"/>
                  </a:solidFill>
                  <a:latin typeface="Roboto" pitchFamily="2" charset="0"/>
                </a:rPr>
                <a:t>КИН</a:t>
              </a:r>
            </a:p>
          </p:txBody>
        </p:sp>
        <p:sp>
          <p:nvSpPr>
            <p:cNvPr id="19482" name="TextBox 37"/>
            <p:cNvSpPr txBox="1">
              <a:spLocks noChangeArrowheads="1"/>
            </p:cNvSpPr>
            <p:nvPr/>
          </p:nvSpPr>
          <p:spPr bwMode="auto">
            <a:xfrm>
              <a:off x="4139952" y="4437112"/>
              <a:ext cx="9361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1B2026"/>
                  </a:solidFill>
                  <a:latin typeface="Roboto" pitchFamily="2" charset="0"/>
                </a:rPr>
                <a:t>время</a:t>
              </a:r>
            </a:p>
          </p:txBody>
        </p:sp>
        <p:sp>
          <p:nvSpPr>
            <p:cNvPr id="19483" name="TextBox 38"/>
            <p:cNvSpPr txBox="1">
              <a:spLocks noChangeArrowheads="1"/>
            </p:cNvSpPr>
            <p:nvPr/>
          </p:nvSpPr>
          <p:spPr bwMode="auto">
            <a:xfrm rot="-1919970">
              <a:off x="3754927" y="3207380"/>
              <a:ext cx="172424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Roboto" pitchFamily="2" charset="0"/>
                </a:rPr>
                <a:t>КИН </a:t>
              </a:r>
              <a:r>
                <a:rPr lang="en-US" altLang="ru-RU" sz="2000">
                  <a:solidFill>
                    <a:srgbClr val="1B2026"/>
                  </a:solidFill>
                  <a:latin typeface="Roboto" pitchFamily="2" charset="0"/>
                </a:rPr>
                <a:t>≥ </a:t>
              </a:r>
              <a:r>
                <a:rPr lang="ru-RU" altLang="ru-RU" sz="2000">
                  <a:solidFill>
                    <a:srgbClr val="1B2026"/>
                  </a:solidFill>
                  <a:latin typeface="Roboto" pitchFamily="2" charset="0"/>
                </a:rPr>
                <a:t>40%</a:t>
              </a:r>
            </a:p>
          </p:txBody>
        </p:sp>
      </p:grpSp>
      <p:pic>
        <p:nvPicPr>
          <p:cNvPr id="36" name="Picture 1" descr="C:\Фото\Буклет\Достижения\Фото на баннер.png"/>
          <p:cNvPicPr>
            <a:picLocks noChangeAspect="1" noChangeArrowheads="1"/>
          </p:cNvPicPr>
          <p:nvPr/>
        </p:nvPicPr>
        <p:blipFill>
          <a:blip r:embed="rId6"/>
          <a:srcRect l="2052"/>
          <a:stretch>
            <a:fillRect/>
          </a:stretch>
        </p:blipFill>
        <p:spPr bwMode="auto">
          <a:xfrm>
            <a:off x="8439150" y="1517650"/>
            <a:ext cx="1539875" cy="109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76" name="Text Box 15"/>
          <p:cNvSpPr txBox="1">
            <a:spLocks noChangeArrowheads="1"/>
          </p:cNvSpPr>
          <p:nvPr/>
        </p:nvSpPr>
        <p:spPr bwMode="auto">
          <a:xfrm>
            <a:off x="6610350" y="2279650"/>
            <a:ext cx="1871663" cy="43180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FF7640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100" b="1">
                <a:solidFill>
                  <a:srgbClr val="1B2026"/>
                </a:solidFill>
                <a:latin typeface="Roboto" pitchFamily="2" charset="0"/>
              </a:rPr>
              <a:t>Создание и сопровождение ПДГТМ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6762750" y="5403850"/>
            <a:ext cx="3205163" cy="76835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FF7640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100" b="1">
                <a:solidFill>
                  <a:srgbClr val="1B2026"/>
                </a:solidFill>
                <a:latin typeface="Roboto" pitchFamily="2" charset="0"/>
              </a:rPr>
              <a:t>Формирование программ ГТМ на краткосрочную и среднесрочную перспективу, скрининг третичных методов увеличения нефтеотдачи пластов.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Заголовок 1"/>
          <p:cNvSpPr>
            <a:spLocks noGrp="1"/>
          </p:cNvSpPr>
          <p:nvPr>
            <p:ph type="ctrTitle"/>
          </p:nvPr>
        </p:nvSpPr>
        <p:spPr>
          <a:xfrm>
            <a:off x="4270375" y="758825"/>
            <a:ext cx="7581900" cy="1038225"/>
          </a:xfrm>
        </p:spPr>
        <p:txBody>
          <a:bodyPr anchor="ctr"/>
          <a:lstStyle/>
          <a:p>
            <a:pPr algn="l" eaLnBrk="1" hangingPunct="1"/>
            <a:r>
              <a:rPr lang="ru-RU" altLang="ru-RU" sz="22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Инженерный симулятор для динамического моделирования технологических процессов</a:t>
            </a:r>
            <a:br>
              <a:rPr lang="ru-RU" altLang="ru-RU" sz="22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</a:br>
            <a:r>
              <a:rPr lang="ru-RU" altLang="ru-RU" sz="2200" b="1" smtClean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Times New Roman" panose="02020603050405020304" pitchFamily="18" charset="0"/>
              </a:rPr>
              <a:t/>
            </a:r>
            <a:br>
              <a:rPr lang="ru-RU" altLang="ru-RU" sz="2200" b="1" smtClean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Times New Roman" panose="02020603050405020304" pitchFamily="18" charset="0"/>
              </a:rPr>
            </a:br>
            <a:endParaRPr lang="ru-RU" altLang="ru-RU" sz="2200" b="1" smtClean="0">
              <a:solidFill>
                <a:schemeClr val="bg1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pic>
        <p:nvPicPr>
          <p:cNvPr id="20484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1487488"/>
            <a:ext cx="827405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https://d-a.d-cd.net/77f0bdu-9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4" t="6255" r="15634" b="6255"/>
          <a:stretch>
            <a:fillRect/>
          </a:stretch>
        </p:blipFill>
        <p:spPr bwMode="auto">
          <a:xfrm>
            <a:off x="9356725" y="1563688"/>
            <a:ext cx="1020763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Заголовок 1"/>
          <p:cNvSpPr>
            <a:spLocks noGrp="1"/>
          </p:cNvSpPr>
          <p:nvPr>
            <p:ph type="ctrTitle"/>
          </p:nvPr>
        </p:nvSpPr>
        <p:spPr>
          <a:xfrm>
            <a:off x="5719763" y="579438"/>
            <a:ext cx="6181725" cy="773112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Мобильная установка подготовки скважинной продукции МУПСП</a:t>
            </a:r>
          </a:p>
        </p:txBody>
      </p:sp>
      <p:pic>
        <p:nvPicPr>
          <p:cNvPr id="21508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1508125"/>
            <a:ext cx="4937125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9" descr="F:\РАБОЧИЙ MAC\Documents\1. НАУКА\1.3. ГОСКОНТРАКТЫ. НИР\2015 - Стенд УПСВ\Этап 3 - 3D-модель. Гидравлический расчет\Стенд для печати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5165725"/>
            <a:ext cx="6607175" cy="1503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10" descr="https://d-a.d-cd.net/77f0bdu-9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4" t="6255" r="15634" b="6255"/>
          <a:stretch>
            <a:fillRect/>
          </a:stretch>
        </p:blipFill>
        <p:spPr bwMode="auto">
          <a:xfrm>
            <a:off x="7213600" y="3013075"/>
            <a:ext cx="109537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1"/>
          <p:cNvSpPr>
            <a:spLocks noChangeArrowheads="1"/>
          </p:cNvSpPr>
          <p:nvPr/>
        </p:nvSpPr>
        <p:spPr bwMode="auto">
          <a:xfrm>
            <a:off x="320675" y="1560513"/>
            <a:ext cx="65500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МУПСП состоит из 4 технологических блоков, размещенных на двух основаниях, обеспечивающих удобную траспортировку, монтаж на действующем объекте и представляет собой установку предварительной подготовки нефти (УППН) в масштабе 1:100.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Позволяет моделировать технологический процесс площадных объектов подготовки нефти и воды, проводить испытания новых технологий по повышению качества подготовки нефти и сточной воды без изменения текущего процесса на промысловых установках (УПСВ, УППН) предприятия.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Заголовок 1"/>
          <p:cNvSpPr>
            <a:spLocks noGrp="1"/>
          </p:cNvSpPr>
          <p:nvPr>
            <p:ph type="ctrTitle"/>
          </p:nvPr>
        </p:nvSpPr>
        <p:spPr>
          <a:xfrm>
            <a:off x="4027488" y="690563"/>
            <a:ext cx="8037512" cy="755650"/>
          </a:xfrm>
        </p:spPr>
        <p:txBody>
          <a:bodyPr anchor="ctr"/>
          <a:lstStyle/>
          <a:p>
            <a:pPr algn="l" eaLnBrk="1" hangingPunct="1"/>
            <a:r>
              <a:rPr lang="ru-RU" altLang="ru-RU" sz="2000" b="1" smtClean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Взаимодействие с предприятиями, ведущими добычу твердых полезных ископаемых</a:t>
            </a:r>
            <a:br>
              <a:rPr lang="ru-RU" altLang="ru-RU" sz="2000" b="1" smtClean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</a:br>
            <a:endParaRPr lang="ru-RU" altLang="ru-RU" sz="2000" b="1" smtClean="0">
              <a:solidFill>
                <a:srgbClr val="FF7640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999413" y="734060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9C9554A-6C00-4E65-A679-F8731FB85F49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2533" name="Рисунок 7"/>
          <p:cNvSpPr>
            <a:spLocks noChangeAspect="1"/>
          </p:cNvSpPr>
          <p:nvPr/>
        </p:nvSpPr>
        <p:spPr bwMode="auto">
          <a:xfrm>
            <a:off x="2263775" y="2278063"/>
            <a:ext cx="7485063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5516563" y="5729288"/>
            <a:ext cx="62642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Times New Roman" panose="02020603050405020304" pitchFamily="18" charset="0"/>
              </a:rPr>
              <a:t>Студенты при прохождении производственных практик, выполнении курсовых проектов и выпускных квалификационных работ решают актуальные производственные задачи</a:t>
            </a:r>
          </a:p>
        </p:txBody>
      </p:sp>
      <p:sp>
        <p:nvSpPr>
          <p:cNvPr id="24" name="Стрелка вправо 23"/>
          <p:cNvSpPr/>
          <p:nvPr/>
        </p:nvSpPr>
        <p:spPr>
          <a:xfrm>
            <a:off x="4668838" y="5173663"/>
            <a:ext cx="660400" cy="312737"/>
          </a:xfrm>
          <a:prstGeom prst="rightArrow">
            <a:avLst/>
          </a:prstGeom>
          <a:solidFill>
            <a:schemeClr val="bg1"/>
          </a:solidFill>
          <a:ln>
            <a:solidFill>
              <a:srgbClr val="FF7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2253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" t="17482" r="9068"/>
          <a:stretch>
            <a:fillRect/>
          </a:stretch>
        </p:blipFill>
        <p:spPr bwMode="auto">
          <a:xfrm>
            <a:off x="2536825" y="1530350"/>
            <a:ext cx="6553200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1"/>
          <p:cNvSpPr>
            <a:spLocks noChangeArrowheads="1"/>
          </p:cNvSpPr>
          <p:nvPr/>
        </p:nvSpPr>
        <p:spPr bwMode="auto">
          <a:xfrm>
            <a:off x="715963" y="5119688"/>
            <a:ext cx="36972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Дисциплины для специальности Горное дело ведут сотрудники научных институтов Российской академии наук </a:t>
            </a:r>
            <a:endParaRPr lang="ru-RU" altLang="ru-RU" sz="1800" b="1">
              <a:solidFill>
                <a:schemeClr val="bg1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Стрелка вправо 42"/>
          <p:cNvSpPr/>
          <p:nvPr/>
        </p:nvSpPr>
        <p:spPr>
          <a:xfrm>
            <a:off x="4679950" y="5857875"/>
            <a:ext cx="660400" cy="312738"/>
          </a:xfrm>
          <a:prstGeom prst="rightArrow">
            <a:avLst/>
          </a:prstGeom>
          <a:solidFill>
            <a:schemeClr val="bg1"/>
          </a:solidFill>
          <a:ln>
            <a:solidFill>
              <a:srgbClr val="FF7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2539" name="TextBox 9"/>
          <p:cNvSpPr txBox="1">
            <a:spLocks noChangeArrowheads="1"/>
          </p:cNvSpPr>
          <p:nvPr/>
        </p:nvSpPr>
        <p:spPr bwMode="auto">
          <a:xfrm>
            <a:off x="5497513" y="4962525"/>
            <a:ext cx="63785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Times New Roman" panose="02020603050405020304" pitchFamily="18" charset="0"/>
              </a:rPr>
              <a:t>Выпускников, хорошо зарекомендовавших себя в период обучения приглашают для трудоустройства на горнодобывающие предприятия России и ближнего зарубежья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Заголовок 1"/>
          <p:cNvSpPr>
            <a:spLocks noGrp="1"/>
          </p:cNvSpPr>
          <p:nvPr>
            <p:ph type="ctrTitle"/>
          </p:nvPr>
        </p:nvSpPr>
        <p:spPr>
          <a:xfrm>
            <a:off x="5635625" y="889000"/>
            <a:ext cx="6396038" cy="414338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Верхне-Камское месторождение калийно-магниевых солей (ВКМКС)</a:t>
            </a:r>
            <a:br>
              <a:rPr lang="ru-RU" altLang="ru-RU" sz="2400" b="1" smtClean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</a:br>
            <a:endParaRPr lang="ru-RU" altLang="ru-RU" sz="2400" b="1" smtClean="0">
              <a:solidFill>
                <a:srgbClr val="FF7640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pic>
        <p:nvPicPr>
          <p:cNvPr id="2355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8" y="1614488"/>
            <a:ext cx="390366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9818688" y="6946900"/>
            <a:ext cx="511175" cy="261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2F14282-AFD4-4388-B7C6-31EA0C118096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624013"/>
            <a:ext cx="29178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0" y="1630363"/>
            <a:ext cx="2792413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1"/>
          <p:cNvSpPr txBox="1">
            <a:spLocks noChangeArrowheads="1"/>
          </p:cNvSpPr>
          <p:nvPr/>
        </p:nvSpPr>
        <p:spPr bwMode="auto">
          <a:xfrm>
            <a:off x="698500" y="4176713"/>
            <a:ext cx="75565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Roboto" pitchFamily="2" charset="0"/>
              </a:rPr>
              <a:t>Добыча соли ведется на 6 рудниках.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Roboto" pitchFamily="2" charset="0"/>
              </a:rPr>
              <a:t> Строятся еще 3 рудника.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Roboto" pitchFamily="2" charset="0"/>
              </a:rPr>
              <a:t> Кафедры ГНФ - базовые выпускающие кафедры, специализирующиеся на подготовке инженерных кадров для рудников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Заголовок 1"/>
          <p:cNvSpPr>
            <a:spLocks noGrp="1"/>
          </p:cNvSpPr>
          <p:nvPr>
            <p:ph type="ctrTitle"/>
          </p:nvPr>
        </p:nvSpPr>
        <p:spPr>
          <a:xfrm>
            <a:off x="6018213" y="509588"/>
            <a:ext cx="5443537" cy="911225"/>
          </a:xfrm>
        </p:spPr>
        <p:txBody>
          <a:bodyPr anchor="ctr"/>
          <a:lstStyle/>
          <a:p>
            <a:pPr algn="l"/>
            <a:r>
              <a:rPr lang="ru-RU" altLang="ru-RU" sz="2400" b="1" smtClean="0">
                <a:solidFill>
                  <a:srgbClr val="FFFFFF"/>
                </a:solidFill>
              </a:rPr>
              <a:t>Приобретение навыков решения производственных задач</a:t>
            </a:r>
          </a:p>
        </p:txBody>
      </p:sp>
      <p:sp>
        <p:nvSpPr>
          <p:cNvPr id="24580" name="Номер слайда 3"/>
          <p:cNvSpPr txBox="1">
            <a:spLocks noChangeArrowheads="1"/>
          </p:cNvSpPr>
          <p:nvPr/>
        </p:nvSpPr>
        <p:spPr bwMode="auto">
          <a:xfrm>
            <a:off x="9282113" y="706278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CAD7859-2A1B-4F8F-B574-825793D5861C}" type="slidenum">
              <a:rPr lang="ru-RU" altLang="ru-RU" sz="18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4581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0" b="19432"/>
          <a:stretch>
            <a:fillRect/>
          </a:stretch>
        </p:blipFill>
        <p:spPr bwMode="auto">
          <a:xfrm>
            <a:off x="9496425" y="1631950"/>
            <a:ext cx="2589213" cy="1822450"/>
          </a:xfrm>
          <a:prstGeom prst="rect">
            <a:avLst/>
          </a:prstGeom>
          <a:noFill/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3778250"/>
            <a:ext cx="4357688" cy="2452688"/>
          </a:xfrm>
          <a:prstGeom prst="rect">
            <a:avLst/>
          </a:prstGeom>
          <a:noFill/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" descr="IMG_46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1633538"/>
            <a:ext cx="2773363" cy="1849437"/>
          </a:xfrm>
          <a:prstGeom prst="rect">
            <a:avLst/>
          </a:prstGeom>
          <a:noFill/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557338"/>
            <a:ext cx="4122738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Заголовок 1"/>
          <p:cNvSpPr>
            <a:spLocks noGrp="1"/>
          </p:cNvSpPr>
          <p:nvPr>
            <p:ph type="ctrTitle"/>
          </p:nvPr>
        </p:nvSpPr>
        <p:spPr>
          <a:xfrm>
            <a:off x="7272338" y="509588"/>
            <a:ext cx="4189412" cy="911225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Образовательные</a:t>
            </a:r>
            <a:b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</a:br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программы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238250" y="4168775"/>
            <a:ext cx="8915400" cy="17256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                 </a:t>
            </a:r>
            <a:r>
              <a:rPr lang="ru-RU" sz="20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Специалитет очное обучение 5,5 лет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800" b="1" dirty="0">
              <a:solidFill>
                <a:srgbClr val="FF0000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b="1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Специальность</a:t>
            </a:r>
            <a:r>
              <a:rPr lang="ru-RU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«Нефтегазовые техника и технологии»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Профили </a:t>
            </a:r>
            <a:r>
              <a:rPr lang="ru-RU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НГТ</a:t>
            </a:r>
            <a:r>
              <a:rPr lang="ru-RU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: 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- «Разработка и эксплуатация нефтяных и газовых месторождений» </a:t>
            </a:r>
            <a:r>
              <a:rPr lang="ru-RU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(РНГМ)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- «Технология бурения нефтяных и газовых скважин» </a:t>
            </a:r>
            <a:r>
              <a:rPr lang="ru-RU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(БНГС)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Обучение ведется на кафедре «Нефтегазовые технологии» (НГТ)</a:t>
            </a:r>
            <a:endParaRPr lang="ru-RU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201738" y="1514475"/>
            <a:ext cx="100361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lnSpc>
                <a:spcPct val="45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ru-RU" altLang="ru-RU" sz="1400" b="1" dirty="0">
              <a:solidFill>
                <a:schemeClr val="accent2"/>
              </a:solidFill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sz="2000" b="1" kern="0" dirty="0" err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Бакалавриат</a:t>
            </a:r>
            <a:r>
              <a:rPr lang="ru-RU" sz="2000" b="1" kern="0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очное обучение 4 года</a:t>
            </a:r>
          </a:p>
          <a:p>
            <a:pPr marL="609600" indent="-609600"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800" b="1" kern="0" dirty="0">
              <a:solidFill>
                <a:srgbClr val="FF0000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Направление «Нефтегазовое дело»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Профиль: «Нефтегазовое дело» </a:t>
            </a:r>
            <a:r>
              <a:rPr lang="ru-RU" b="1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(НГД)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Обучение ведется на кафедре «Нефтегазовые технологии» (НГТ)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buFont typeface="Wingdings" pitchFamily="2" charset="2"/>
              <a:buNone/>
              <a:defRPr/>
            </a:pPr>
            <a:endParaRPr lang="ru-RU" b="1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Направление «Технологические машины и оборудование»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Профиль:  «Машины и оборудование нефтяных и газовых промыслов» </a:t>
            </a:r>
            <a:r>
              <a:rPr lang="ru-RU" b="1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(МОН)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Обучение ведется на кафедре </a:t>
            </a:r>
            <a:r>
              <a:rPr lang="ru-RU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«Горная электромеханика» (ГЭМ)</a:t>
            </a:r>
            <a:endParaRPr lang="ru-RU" b="1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90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Заголовок 1"/>
          <p:cNvSpPr>
            <a:spLocks noGrp="1"/>
          </p:cNvSpPr>
          <p:nvPr>
            <p:ph type="ctrTitle"/>
          </p:nvPr>
        </p:nvSpPr>
        <p:spPr>
          <a:xfrm>
            <a:off x="8189913" y="706438"/>
            <a:ext cx="3698875" cy="561975"/>
          </a:xfrm>
        </p:spPr>
        <p:txBody>
          <a:bodyPr anchor="ctr"/>
          <a:lstStyle/>
          <a:p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Пермь</a:t>
            </a:r>
            <a:r>
              <a:rPr lang="en-US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–</a:t>
            </a:r>
            <a:r>
              <a:rPr lang="en-US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1</a:t>
            </a:r>
            <a:r>
              <a:rPr lang="en-US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млн жителей</a:t>
            </a:r>
            <a:endParaRPr lang="ru-RU" altLang="ru-RU" sz="2400" b="1" smtClean="0">
              <a:solidFill>
                <a:srgbClr val="FFFFFF"/>
              </a:solidFill>
            </a:endParaRPr>
          </a:p>
        </p:txBody>
      </p:sp>
      <p:pic>
        <p:nvPicPr>
          <p:cNvPr id="4100" name="Picture 26" descr="https://sun3-10.userapi.com/biirWrrms0wLuEL0QkPkvn9YE0ozfj3Mbk4jcQ/vNwyUGe_mO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1481138"/>
            <a:ext cx="4048125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https://i.mycdn.me/i?r=AzEPZsRbOZEKgBhR0XGMT1RkRwOOiGAQJu_-7PY3J74EuaaKTM5SRkZCeTgDn6uOyic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4181475"/>
            <a:ext cx="3078162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 descr="https://avatars.mds.yandex.net/i?id=81458e744e3913f677461568011951d0eceef0ca-5234750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1489075"/>
            <a:ext cx="3081337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https://permtpp.ru/upload/iblock/7ed/7edd7bb30dfda370080d061c90f1c78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1497013"/>
            <a:ext cx="4375150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4" descr="https://avatars.mds.yandex.net/i?id=b0a5cbc6917ec3f9c37d72916e07c8e5452d1479-8309375-images-thumbs&amp;n=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4141788"/>
            <a:ext cx="4135438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Заголовок 1"/>
          <p:cNvSpPr>
            <a:spLocks noGrp="1"/>
          </p:cNvSpPr>
          <p:nvPr>
            <p:ph type="ctrTitle"/>
          </p:nvPr>
        </p:nvSpPr>
        <p:spPr>
          <a:xfrm>
            <a:off x="6503988" y="509588"/>
            <a:ext cx="4957762" cy="911225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Образовательные </a:t>
            </a:r>
            <a:b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</a:br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программы</a:t>
            </a:r>
          </a:p>
        </p:txBody>
      </p:sp>
      <p:sp>
        <p:nvSpPr>
          <p:cNvPr id="27652" name="Прямоугольник 8"/>
          <p:cNvSpPr>
            <a:spLocks noChangeArrowheads="1"/>
          </p:cNvSpPr>
          <p:nvPr/>
        </p:nvSpPr>
        <p:spPr bwMode="auto">
          <a:xfrm>
            <a:off x="1163638" y="1444625"/>
            <a:ext cx="10787062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r>
              <a:rPr lang="ru-RU" altLang="ru-RU" sz="2000" b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Специалитет очное обучение 5 лет</a:t>
            </a:r>
          </a:p>
          <a:p>
            <a:pPr algn="ctr"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endParaRPr lang="ru-RU" altLang="ru-RU" sz="800" b="1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r>
              <a:rPr lang="ru-RU" altLang="ru-RU" sz="1800" b="1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Специальность «Прикладная геология» </a:t>
            </a:r>
          </a:p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r>
              <a:rPr lang="ru-RU" altLang="ru-RU" sz="180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Специализация: «Геология нефти и газа» </a:t>
            </a:r>
            <a:r>
              <a:rPr lang="ru-RU" altLang="ru-RU" sz="1800" b="1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(ГНГ)</a:t>
            </a:r>
            <a:endParaRPr lang="ru-RU" altLang="ru-RU" sz="1800" b="1" i="1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r>
              <a:rPr lang="ru-RU" altLang="ru-RU" sz="160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Обучение ведется на кафедре «Геология нефти и газа» (ГНГ)</a:t>
            </a:r>
            <a:r>
              <a:rPr lang="ru-RU" altLang="ru-RU" sz="1800" b="1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endParaRPr lang="ru-RU" altLang="ru-RU" sz="1000" b="1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r>
              <a:rPr lang="ru-RU" altLang="ru-RU" sz="1800" b="1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Специальность «Технология геологической разведки» </a:t>
            </a:r>
          </a:p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r>
              <a:rPr lang="ru-RU" altLang="ru-RU" sz="180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Специализация: «</a:t>
            </a:r>
            <a:r>
              <a:rPr lang="ru-RU" altLang="ru-RU" sz="1800">
                <a:ea typeface="Roboto" pitchFamily="2" charset="0"/>
                <a:cs typeface="Times New Roman" panose="02020603050405020304" pitchFamily="18" charset="0"/>
              </a:rPr>
              <a:t>Геофизические методы исследования нефтяных скважин</a:t>
            </a:r>
            <a:r>
              <a:rPr lang="ru-RU" altLang="ru-RU" sz="180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»</a:t>
            </a:r>
            <a:endParaRPr lang="ru-RU" altLang="ru-RU" sz="1800" b="1" i="1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r>
              <a:rPr lang="ru-RU" altLang="ru-RU" sz="180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Обучение ведется на кафедре «Геология нефти и газа» (ГНГ)</a:t>
            </a:r>
            <a:r>
              <a:rPr lang="ru-RU" altLang="ru-RU" sz="1800" b="1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endParaRPr lang="ru-RU" altLang="ru-RU" sz="900" b="1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r>
              <a:rPr lang="ru-RU" altLang="ru-RU" sz="1800" b="1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Специальность «Прикладная геодезия» </a:t>
            </a:r>
          </a:p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r>
              <a:rPr lang="ru-RU" altLang="ru-RU" sz="180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Специализация:  «Инженерная геодезия» </a:t>
            </a:r>
            <a:r>
              <a:rPr lang="ru-RU" altLang="ru-RU" sz="1800" b="1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(ПГ)</a:t>
            </a:r>
            <a:endParaRPr lang="ru-RU" altLang="ru-RU" sz="1800" b="1" i="1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r>
              <a:rPr lang="ru-RU" altLang="ru-RU" sz="160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Обучение ведется на кафедре «Маркшейдерского дела, геодезии и геоинформационных систем»  (МДГ и ГИС)</a:t>
            </a:r>
          </a:p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endParaRPr lang="ru-RU" altLang="ru-RU" sz="160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endParaRPr lang="ru-RU" altLang="ru-RU" sz="160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endParaRPr lang="ru-RU" altLang="ru-RU" sz="160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9350" y="4645025"/>
            <a:ext cx="9674225" cy="15319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b="1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                      </a:t>
            </a:r>
            <a:r>
              <a:rPr lang="ru-RU" sz="20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Специалитет очное обучение 5,5 лет</a:t>
            </a:r>
            <a:endParaRPr lang="ru-RU" b="1" dirty="0">
              <a:solidFill>
                <a:srgbClr val="FF7640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800" b="1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800" b="1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b="1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Специальность «</a:t>
            </a:r>
            <a:r>
              <a:rPr lang="ru-RU" altLang="ru-RU" b="1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Физические процессы горного или нефтегазового производства»</a:t>
            </a:r>
            <a:endParaRPr lang="ru-RU" b="1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Специализация:  </a:t>
            </a:r>
            <a:r>
              <a:rPr lang="ru-RU" altLang="ru-RU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«Физические процессы нефтегазового производства» (</a:t>
            </a:r>
            <a:r>
              <a:rPr lang="ru-RU" b="1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ФП)</a:t>
            </a:r>
            <a:endParaRPr lang="ru-RU" altLang="ru-RU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Обучение ведется на кафедре «</a:t>
            </a:r>
            <a:r>
              <a:rPr lang="ru-RU" altLang="ru-RU" sz="160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Разработка месторождений полезных ископаемых» (РМПИ) </a:t>
            </a:r>
            <a:endParaRPr lang="ru-RU" sz="160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Заголовок 1"/>
          <p:cNvSpPr>
            <a:spLocks noGrp="1"/>
          </p:cNvSpPr>
          <p:nvPr>
            <p:ph type="ctrTitle"/>
          </p:nvPr>
        </p:nvSpPr>
        <p:spPr>
          <a:xfrm>
            <a:off x="7262813" y="509588"/>
            <a:ext cx="4589462" cy="911225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Образовательные </a:t>
            </a:r>
            <a:b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</a:br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программы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46150" y="1754188"/>
            <a:ext cx="11026775" cy="38592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2000" b="1" dirty="0"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b="1" dirty="0">
                <a:latin typeface="Roboto" pitchFamily="2" charset="0"/>
                <a:ea typeface="Roboto" pitchFamily="2" charset="0"/>
                <a:cs typeface="Times New Roman" pitchFamily="18" charset="0"/>
              </a:rPr>
              <a:t>Специальность «Горное дело»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Специализации: 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dirty="0"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alt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- </a:t>
            </a:r>
            <a:r>
              <a:rPr lang="ru-RU" altLang="ru-RU" b="1" dirty="0">
                <a:latin typeface="Roboto" pitchFamily="2" charset="0"/>
                <a:ea typeface="Roboto" pitchFamily="2" charset="0"/>
                <a:cs typeface="Times New Roman" pitchFamily="18" charset="0"/>
              </a:rPr>
              <a:t>«Маркшейдерское дело» (МД)</a:t>
            </a:r>
            <a:endParaRPr lang="ru-RU" altLang="ru-RU" b="1" i="1" dirty="0"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Обучение ведется на кафедре </a:t>
            </a:r>
            <a:r>
              <a:rPr lang="ru-RU" alt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МДГ и ГИС 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dirty="0"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- </a:t>
            </a:r>
            <a:r>
              <a:rPr lang="ru-RU" b="1" dirty="0">
                <a:latin typeface="Roboto" pitchFamily="2" charset="0"/>
                <a:ea typeface="Roboto" pitchFamily="2" charset="0"/>
                <a:cs typeface="Times New Roman" pitchFamily="18" charset="0"/>
              </a:rPr>
              <a:t>«Подземная разработка рудных месторождений» </a:t>
            </a:r>
            <a:r>
              <a:rPr lang="ru-RU" altLang="ru-RU" b="1" dirty="0">
                <a:latin typeface="Roboto" pitchFamily="2" charset="0"/>
                <a:ea typeface="Roboto" pitchFamily="2" charset="0"/>
                <a:cs typeface="Times New Roman" pitchFamily="18" charset="0"/>
              </a:rPr>
              <a:t>(РМПИ)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Обучение ведется на кафедре </a:t>
            </a:r>
            <a:r>
              <a:rPr lang="ru-RU" alt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РМПИ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altLang="ru-RU" dirty="0"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buFontTx/>
              <a:buChar char="-"/>
              <a:defRPr/>
            </a:pPr>
            <a:r>
              <a:rPr lang="ru-RU" alt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ru-RU" altLang="ru-RU" b="1" dirty="0">
                <a:latin typeface="Roboto" pitchFamily="2" charset="0"/>
                <a:ea typeface="Roboto" pitchFamily="2" charset="0"/>
                <a:cs typeface="Times New Roman" pitchFamily="18" charset="0"/>
              </a:rPr>
              <a:t>«Электрификация и автоматизация горного производства» </a:t>
            </a:r>
            <a:r>
              <a:rPr lang="ru-RU" b="1" dirty="0">
                <a:latin typeface="Roboto" pitchFamily="2" charset="0"/>
                <a:ea typeface="Roboto" pitchFamily="2" charset="0"/>
                <a:cs typeface="Times New Roman" pitchFamily="18" charset="0"/>
              </a:rPr>
              <a:t>(ЭАГП)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Обучение ведется на кафедре </a:t>
            </a:r>
            <a:r>
              <a:rPr lang="ru-RU" alt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ГЭМ</a:t>
            </a:r>
            <a:endParaRPr lang="ru-RU" b="1" i="1" dirty="0"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b="1" dirty="0"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- </a:t>
            </a:r>
            <a:r>
              <a:rPr lang="ru-RU" b="1" dirty="0">
                <a:latin typeface="Roboto" pitchFamily="2" charset="0"/>
                <a:ea typeface="Roboto" pitchFamily="2" charset="0"/>
                <a:cs typeface="Times New Roman" pitchFamily="18" charset="0"/>
              </a:rPr>
              <a:t>«Горные машины и оборудование» (ГМ)</a:t>
            </a: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Обучение ведется на кафедре </a:t>
            </a:r>
            <a:r>
              <a:rPr lang="ru-RU" alt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ГЭМ</a:t>
            </a:r>
            <a:endParaRPr lang="ru-RU" b="1" i="1" dirty="0"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sp>
        <p:nvSpPr>
          <p:cNvPr id="29701" name="Прямоугольник 11"/>
          <p:cNvSpPr>
            <a:spLocks noChangeArrowheads="1"/>
          </p:cNvSpPr>
          <p:nvPr/>
        </p:nvSpPr>
        <p:spPr bwMode="auto">
          <a:xfrm>
            <a:off x="3798888" y="1577975"/>
            <a:ext cx="42608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699FF"/>
              </a:buClr>
              <a:buFontTx/>
              <a:buNone/>
            </a:pPr>
            <a:r>
              <a:rPr lang="ru-RU" altLang="ru-RU" sz="2000" b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Специалитет очное обучение 5,5 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Заголовок 1"/>
          <p:cNvSpPr>
            <a:spLocks noGrp="1"/>
          </p:cNvSpPr>
          <p:nvPr>
            <p:ph type="ctrTitle"/>
          </p:nvPr>
        </p:nvSpPr>
        <p:spPr>
          <a:xfrm>
            <a:off x="6461125" y="509588"/>
            <a:ext cx="5000625" cy="911225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Образовательные </a:t>
            </a:r>
            <a:b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</a:br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программы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39775" y="1408113"/>
            <a:ext cx="11530013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lnSpc>
                <a:spcPct val="45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ru-RU" altLang="ru-RU" b="1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sz="2000" b="1" kern="0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Магистратура очное обучение 2 года</a:t>
            </a:r>
          </a:p>
          <a:p>
            <a:pPr marL="609600" indent="-609600"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2000" b="1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altLang="ru-RU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- «Разработка и эксплуатация нефтяных и газовых месторождений» 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altLang="ru-RU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- «Строительство нефтегазовых скважин в осложненных условиях»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altLang="ru-RU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Обучение ведется на кафедре НГТ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- «Управление нефтегазовыми активами»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Обучение ведется на кафедре «Нефтегазовый инжиниринг» (НГИ)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b="1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- «Технология разработки интеллектуальных месторождений» 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Обучение ведется на кафедре «Инновационные технологии добычи нефти и газа» (ИДНГ)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altLang="ru-RU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- </a:t>
            </a:r>
            <a:r>
              <a:rPr lang="ru-RU" altLang="ru-RU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«Машины и оборудование нефтяных и газовых промыслов»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altLang="ru-RU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Обучение ведется на кафедре ГЭМ</a:t>
            </a:r>
            <a:endParaRPr lang="ru-RU" altLang="ru-RU" b="1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altLang="ru-RU" b="1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altLang="ru-RU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- </a:t>
            </a:r>
            <a:r>
              <a:rPr lang="ru-RU" altLang="ru-RU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«Организация и управление охраной труда  и </a:t>
            </a:r>
            <a:r>
              <a:rPr lang="ru-RU" altLang="ru-RU" b="1" kern="0" dirty="0" err="1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безопастностью</a:t>
            </a:r>
            <a:r>
              <a:rPr lang="ru-RU" altLang="ru-RU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производства»</a:t>
            </a:r>
          </a:p>
          <a:p>
            <a:pPr indent="-609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altLang="ru-RU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Обучение ведется на кафедре «Безопасности жизнедеятельности» (БЖ) 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800" b="1" kern="0" dirty="0">
              <a:solidFill>
                <a:srgbClr val="CC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9" name="Picture 10" descr="https://d-a.d-cd.net/77f0bdu-9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"/>
          <a:stretch>
            <a:fillRect/>
          </a:stretch>
        </p:blipFill>
        <p:spPr bwMode="auto">
          <a:xfrm>
            <a:off x="11107738" y="1538288"/>
            <a:ext cx="1084262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Заголовок 1"/>
          <p:cNvSpPr>
            <a:spLocks noGrp="1"/>
          </p:cNvSpPr>
          <p:nvPr>
            <p:ph type="ctrTitle"/>
          </p:nvPr>
        </p:nvSpPr>
        <p:spPr>
          <a:xfrm>
            <a:off x="6503988" y="509588"/>
            <a:ext cx="4957762" cy="911225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Поступление вне общего конкурса</a:t>
            </a: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708025" y="1598613"/>
            <a:ext cx="11158538" cy="457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Социальные льготники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Право на прием в пределах квоты (10%) приема лиц, имеющих особое право: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Дети-сироты; дети оставшиеся без попечения родителей; дети-инвалиды, инвалиды 1-2 группы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2">
                  <a:lumMod val="75000"/>
                </a:schemeClr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Победители олимпиад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Право на прием без вступительных экзаменов имеют победители, призеры заключительного этапа Всероссийской олимпиады школьников, олимпиад проводимых </a:t>
            </a:r>
            <a:r>
              <a:rPr lang="ru-RU" dirty="0" err="1">
                <a:latin typeface="Roboto" pitchFamily="2" charset="0"/>
                <a:ea typeface="Roboto" pitchFamily="2" charset="0"/>
                <a:cs typeface="Times New Roman" pitchFamily="18" charset="0"/>
              </a:rPr>
              <a:t>Минобрнауки</a:t>
            </a: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 (</a:t>
            </a:r>
            <a:r>
              <a:rPr lang="ru-RU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по математике</a:t>
            </a: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), при этом ЕГЭ по данному предмету должно быть не ниже </a:t>
            </a:r>
            <a:r>
              <a:rPr lang="ru-RU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75 баллов</a:t>
            </a:r>
            <a:r>
              <a:rPr lang="ru-RU" b="1" dirty="0">
                <a:latin typeface="Roboto" pitchFamily="2" charset="0"/>
                <a:ea typeface="Roboto" pitchFamily="2" charset="0"/>
                <a:cs typeface="Times New Roman" pitchFamily="18" charset="0"/>
              </a:rPr>
              <a:t>,</a:t>
            </a:r>
            <a:r>
              <a:rPr lang="ru-RU" b="1" dirty="0">
                <a:solidFill>
                  <a:srgbClr val="FF330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в течение 4 лет, следующих за годом проведения соответствующей олимпиады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2">
                  <a:lumMod val="75000"/>
                </a:schemeClr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Целевое обучение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Сумма баллов по ЕГЭ должна быть не менее 170 баллов (рекомендовано).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Помимо перечисленных документов необходимы: 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- оригинал документа государственного образца об образовании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- 1 фотография 3х4 (на матовой бумаге)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Roboto" pitchFamily="2" charset="0"/>
                <a:ea typeface="Roboto" pitchFamily="2" charset="0"/>
                <a:cs typeface="Times New Roman" pitchFamily="18" charset="0"/>
              </a:rPr>
              <a:t>- копию договора о целевом обучении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63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Заголовок 1"/>
          <p:cNvSpPr>
            <a:spLocks noGrp="1"/>
          </p:cNvSpPr>
          <p:nvPr>
            <p:ph type="ctrTitle"/>
          </p:nvPr>
        </p:nvSpPr>
        <p:spPr>
          <a:xfrm>
            <a:off x="7478713" y="552450"/>
            <a:ext cx="4210050" cy="620713"/>
          </a:xfrm>
        </p:spPr>
        <p:txBody>
          <a:bodyPr anchor="ctr"/>
          <a:lstStyle/>
          <a:p>
            <a:pPr algn="r" eaLnBrk="1" hangingPunct="1"/>
            <a:r>
              <a:rPr lang="ru-RU" altLang="ru-RU" sz="24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План приема на </a:t>
            </a:r>
            <a:r>
              <a:rPr lang="ru-RU" altLang="ru-RU" sz="24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2024 </a:t>
            </a:r>
            <a:r>
              <a:rPr lang="ru-RU" altLang="ru-RU" sz="24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год</a:t>
            </a:r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7732713" y="2298700"/>
            <a:ext cx="37020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</a:rPr>
              <a:t>Бюджетных мест: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</a:rPr>
              <a:t>очное обучение     – 373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</a:rPr>
              <a:t>заочное обучение  – 60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 b="1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</a:rPr>
              <a:t>В 2024 году в Пермский Политех на бесплатное обучение поступят все желающие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</a:rPr>
              <a:t>  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297409"/>
              </p:ext>
            </p:extLst>
          </p:nvPr>
        </p:nvGraphicFramePr>
        <p:xfrm>
          <a:off x="668338" y="1411288"/>
          <a:ext cx="6580187" cy="4644073"/>
        </p:xfrm>
        <a:graphic>
          <a:graphicData uri="http://schemas.openxmlformats.org/drawingml/2006/table">
            <a:tbl>
              <a:tblPr/>
              <a:tblGrid>
                <a:gridCol w="3346450"/>
                <a:gridCol w="1682750"/>
                <a:gridCol w="1550987"/>
              </a:tblGrid>
              <a:tr h="4826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Бакалавриат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itchFamily="2" charset="0"/>
                        <a:ea typeface="Roboto" pitchFamily="2" charset="0"/>
                        <a:cs typeface="Times New Roman" panose="02020603050405020304" pitchFamily="18" charset="0"/>
                      </a:endParaRP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очное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заочное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МОН (механики-нефтяники)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НГД (технологи-нефтяники)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105 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(25 КФ)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БТПП (промышл. безопасность)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725"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itchFamily="2" charset="0"/>
                        <a:ea typeface="Roboto" pitchFamily="2" charset="0"/>
                        <a:cs typeface="Times New Roman" panose="02020603050405020304" pitchFamily="18" charset="0"/>
                      </a:endParaRP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26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Специалитет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очное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заочное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ПГ (геодезисты)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ГНГ (геолого-нефтяники)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ГИС (геофизики-нефтяники)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itchFamily="2" charset="0"/>
                        <a:ea typeface="Roboto" pitchFamily="2" charset="0"/>
                        <a:cs typeface="Times New Roman" panose="02020603050405020304" pitchFamily="18" charset="0"/>
                      </a:endParaRP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itchFamily="2" charset="0"/>
                        <a:cs typeface="Arial" panose="020B0604020202020204" pitchFamily="34" charset="0"/>
                      </a:endParaRP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РМПИ (технологи-горняки)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МД (маркшейдеры)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ГМ (механики-горняки)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ЭАГП (электрики-горняки)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ФП (физические процессы)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41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НГТ (технологи-нефтяники)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115 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(75 КФ)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248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1755" marR="617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Заголовок 1"/>
          <p:cNvSpPr>
            <a:spLocks noGrp="1"/>
          </p:cNvSpPr>
          <p:nvPr>
            <p:ph type="ctrTitle"/>
          </p:nvPr>
        </p:nvSpPr>
        <p:spPr>
          <a:xfrm>
            <a:off x="6184900" y="509588"/>
            <a:ext cx="5276850" cy="911225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Результаты ЕГЭ </a:t>
            </a:r>
            <a:b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</a:br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для поступления в ПНИПУ </a:t>
            </a:r>
          </a:p>
        </p:txBody>
      </p:sp>
      <p:sp>
        <p:nvSpPr>
          <p:cNvPr id="37892" name="Прямоугольник 5"/>
          <p:cNvSpPr>
            <a:spLocks noChangeArrowheads="1"/>
          </p:cNvSpPr>
          <p:nvPr/>
        </p:nvSpPr>
        <p:spPr bwMode="auto">
          <a:xfrm>
            <a:off x="741363" y="1527175"/>
            <a:ext cx="11153775" cy="334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Минимальные баллы по предметам по ЕГЭ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800" dirty="0"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Математика</a:t>
            </a:r>
            <a:r>
              <a:rPr lang="ru-RU" altLang="ru-RU" sz="1800" dirty="0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(профильное ЕГЭ)  </a:t>
            </a:r>
            <a:r>
              <a:rPr lang="ru-RU" altLang="ru-RU" sz="1800" dirty="0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–  </a:t>
            </a:r>
            <a:r>
              <a:rPr lang="ru-RU" altLang="ru-RU" sz="18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39 баллов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800" dirty="0"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Русский язык                    </a:t>
            </a:r>
            <a:r>
              <a:rPr lang="ru-RU" altLang="ru-RU" sz="1800" b="1" dirty="0" smtClean="0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      </a:t>
            </a:r>
            <a:r>
              <a:rPr lang="ru-RU" altLang="ru-RU" sz="1800" dirty="0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–  </a:t>
            </a:r>
            <a:r>
              <a:rPr lang="ru-RU" altLang="ru-RU" sz="18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40 баллов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 dirty="0"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На выбор: Физика, Информатика, Химия, </a:t>
            </a:r>
            <a:r>
              <a:rPr lang="ru-RU" altLang="ru-RU" sz="18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География </a:t>
            </a:r>
            <a:r>
              <a:rPr lang="ru-RU" altLang="ru-RU" sz="16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(</a:t>
            </a:r>
            <a:r>
              <a:rPr lang="ru-RU" altLang="ru-RU" sz="14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только специальность НД</a:t>
            </a:r>
            <a:r>
              <a:rPr lang="ru-RU" altLang="ru-RU" sz="16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)</a:t>
            </a:r>
            <a:endParaRPr lang="ru-RU" altLang="ru-RU" sz="1600" dirty="0">
              <a:solidFill>
                <a:srgbClr val="FF7640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Для выпускников среднего проф. образования внутренний экзамен (очное обучение – 12 июля, заочное – август).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1" dirty="0">
              <a:solidFill>
                <a:srgbClr val="FF7640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Учет индивидуальных достижений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ru-RU" altLang="ru-RU" sz="1600" dirty="0" smtClean="0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результаты </a:t>
            </a:r>
            <a:r>
              <a:rPr lang="ru-RU" altLang="ru-RU" sz="1600" dirty="0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участия поступающих в олимпиадах согласно перечню в приложении – </a:t>
            </a:r>
            <a:r>
              <a:rPr lang="ru-RU" altLang="ru-RU" sz="16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до 10 баллов (5 баллов – призеры, 10 баллов –</a:t>
            </a:r>
            <a:r>
              <a:rPr lang="ru-RU" altLang="ru-RU" sz="1600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победители).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ru-RU" altLang="ru-RU" sz="16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Сумма </a:t>
            </a:r>
            <a:r>
              <a:rPr lang="ru-RU" altLang="ru-RU" sz="16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дополнительных баллов к ЕГЭ не может превысить 10 баллов</a:t>
            </a:r>
            <a:r>
              <a:rPr lang="ru-RU" altLang="ru-RU" sz="14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.</a:t>
            </a:r>
            <a:endParaRPr lang="ru-RU" altLang="ru-RU" sz="1400" dirty="0">
              <a:solidFill>
                <a:srgbClr val="FF7640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Заголовок 1"/>
          <p:cNvSpPr>
            <a:spLocks noGrp="1"/>
          </p:cNvSpPr>
          <p:nvPr>
            <p:ph type="ctrTitle"/>
          </p:nvPr>
        </p:nvSpPr>
        <p:spPr>
          <a:xfrm>
            <a:off x="6743700" y="765175"/>
            <a:ext cx="5329238" cy="477838"/>
          </a:xfrm>
        </p:spPr>
        <p:txBody>
          <a:bodyPr anchor="ctr"/>
          <a:lstStyle/>
          <a:p>
            <a:pPr algn="l"/>
            <a:r>
              <a:rPr lang="ru-RU" altLang="ru-RU" sz="2400" b="1" smtClean="0">
                <a:solidFill>
                  <a:srgbClr val="FFFFFF"/>
                </a:solidFill>
              </a:rPr>
              <a:t>Поступление вне общего конкурса</a:t>
            </a:r>
          </a:p>
        </p:txBody>
      </p:sp>
      <p:sp>
        <p:nvSpPr>
          <p:cNvPr id="39940" name="Прямоугольник 5"/>
          <p:cNvSpPr>
            <a:spLocks noChangeArrowheads="1"/>
          </p:cNvSpPr>
          <p:nvPr/>
        </p:nvSpPr>
        <p:spPr bwMode="auto">
          <a:xfrm>
            <a:off x="695325" y="1598613"/>
            <a:ext cx="11171238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Социальные льготники</a:t>
            </a:r>
            <a:endParaRPr lang="ru-RU" altLang="ru-RU" sz="1800" b="1">
              <a:solidFill>
                <a:srgbClr val="953735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Право на прием в пределах квоты (10%) приема лиц, имеющих особое право: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Дети-сироты; дети оставшиеся без попечения родителей; дети-инвалиды, инвалиды 1-2 группы.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953735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Победители олимпиад</a:t>
            </a:r>
            <a:endParaRPr lang="ru-RU" altLang="ru-RU" sz="1800" b="1">
              <a:solidFill>
                <a:srgbClr val="953735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Право на прием без вступительных экзаменов имеют победители, призеры заключительного этапа Всероссийской олимпиады школьников, олимпиад проводимых Минобрнауки (</a:t>
            </a:r>
            <a:r>
              <a:rPr lang="ru-RU" altLang="ru-RU" sz="1800" b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по математике</a:t>
            </a:r>
            <a:r>
              <a:rPr lang="ru-RU" altLang="ru-RU" sz="180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),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при этом ЕГЭ по данному предмету должно быть не ниже </a:t>
            </a:r>
            <a:r>
              <a:rPr lang="ru-RU" altLang="ru-RU" sz="1800" b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75 баллов</a:t>
            </a:r>
            <a:r>
              <a:rPr lang="ru-RU" altLang="ru-RU" sz="1800" b="1">
                <a:solidFill>
                  <a:srgbClr val="FF33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ru-RU" altLang="ru-RU" sz="180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в течение 4 лет следующих за годом проведения соответствующей олимпиады.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953735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Целевое обучение</a:t>
            </a:r>
            <a:endParaRPr lang="ru-RU" altLang="ru-RU" sz="1800" b="1">
              <a:solidFill>
                <a:srgbClr val="953735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Сумма баллов по ЕГЭ должна быть не менее 170 баллов (рекомендовано).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Помимо перечисленных документов необходимы: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- оригинал документа государственного образца об образовании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- 1 фотография 3х4 (на матовой бумаге)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- копию договора о целевом обучении.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Заголовок 1"/>
          <p:cNvSpPr>
            <a:spLocks noGrp="1"/>
          </p:cNvSpPr>
          <p:nvPr>
            <p:ph type="ctrTitle"/>
          </p:nvPr>
        </p:nvSpPr>
        <p:spPr>
          <a:xfrm>
            <a:off x="7116763" y="509588"/>
            <a:ext cx="4344987" cy="911225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Зачисление на ГНФ</a:t>
            </a:r>
          </a:p>
        </p:txBody>
      </p:sp>
      <p:sp>
        <p:nvSpPr>
          <p:cNvPr id="41988" name="Прямоугольник 27"/>
          <p:cNvSpPr>
            <a:spLocks noChangeArrowheads="1"/>
          </p:cNvSpPr>
          <p:nvPr/>
        </p:nvSpPr>
        <p:spPr bwMode="auto">
          <a:xfrm>
            <a:off x="2243138" y="1774825"/>
            <a:ext cx="7705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Roboto" pitchFamily="2" charset="0"/>
              </a:rPr>
              <a:t>Сроки завершения приема заявлений о согласии на зачисление и оригинала документа об образовании:</a:t>
            </a:r>
          </a:p>
        </p:txBody>
      </p:sp>
      <p:sp>
        <p:nvSpPr>
          <p:cNvPr id="29" name="Прямоугольник 28">
            <a:extLst>
              <a:ext uri="{FF2B5EF4-FFF2-40B4-BE49-F238E27FC236}"/>
            </a:extLst>
          </p:cNvPr>
          <p:cNvSpPr/>
          <p:nvPr/>
        </p:nvSpPr>
        <p:spPr>
          <a:xfrm>
            <a:off x="1255713" y="3146425"/>
            <a:ext cx="3105150" cy="7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ru-RU" altLang="ru-RU" sz="1400" smtClean="0">
                <a:latin typeface="Roboto" panose="02000000000000000000" pitchFamily="2" charset="0"/>
              </a:rPr>
              <a:t>(олимпиадники \</a:t>
            </a:r>
            <a:br>
              <a:rPr lang="ru-RU" altLang="ru-RU" sz="1400" smtClean="0">
                <a:latin typeface="Roboto" panose="02000000000000000000" pitchFamily="2" charset="0"/>
              </a:rPr>
            </a:br>
            <a:r>
              <a:rPr lang="ru-RU" altLang="ru-RU" sz="1400" smtClean="0">
                <a:latin typeface="Roboto" panose="02000000000000000000" pitchFamily="2" charset="0"/>
              </a:rPr>
              <a:t>льготники \ целевики</a:t>
            </a:r>
            <a:r>
              <a:rPr lang="ru-RU" altLang="ru-RU" sz="1400" b="1" smtClean="0">
                <a:latin typeface="Roboto" panose="02000000000000000000" pitchFamily="2" charset="0"/>
              </a:rPr>
              <a:t>)</a:t>
            </a:r>
          </a:p>
          <a:p>
            <a:pPr eaLnBrk="1" hangingPunct="1">
              <a:defRPr/>
            </a:pPr>
            <a:r>
              <a:rPr lang="ru-RU" altLang="ru-RU" b="1" smtClean="0">
                <a:latin typeface="Roboto" panose="02000000000000000000" pitchFamily="2" charset="0"/>
              </a:rPr>
              <a:t>28 июля </a:t>
            </a:r>
          </a:p>
        </p:txBody>
      </p:sp>
      <p:sp>
        <p:nvSpPr>
          <p:cNvPr id="30" name="Прямоугольник 29">
            <a:extLst>
              <a:ext uri="{FF2B5EF4-FFF2-40B4-BE49-F238E27FC236}"/>
            </a:extLst>
          </p:cNvPr>
          <p:cNvSpPr/>
          <p:nvPr/>
        </p:nvSpPr>
        <p:spPr>
          <a:xfrm>
            <a:off x="1255713" y="2644775"/>
            <a:ext cx="310515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600" b="1" smtClean="0">
                <a:solidFill>
                  <a:srgbClr val="FF7640"/>
                </a:solidFill>
                <a:latin typeface="Roboto" panose="02000000000000000000" pitchFamily="2" charset="0"/>
              </a:rPr>
              <a:t>Приоритетный этап</a:t>
            </a:r>
          </a:p>
        </p:txBody>
      </p:sp>
      <p:sp>
        <p:nvSpPr>
          <p:cNvPr id="31" name="Прямоугольник 30">
            <a:extLst>
              <a:ext uri="{FF2B5EF4-FFF2-40B4-BE49-F238E27FC236}"/>
            </a:extLst>
          </p:cNvPr>
          <p:cNvSpPr/>
          <p:nvPr/>
        </p:nvSpPr>
        <p:spPr>
          <a:xfrm>
            <a:off x="4543425" y="3146425"/>
            <a:ext cx="3105150" cy="7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ru-RU" altLang="ru-RU" b="1" smtClean="0">
                <a:latin typeface="Roboto" panose="02000000000000000000" pitchFamily="2" charset="0"/>
              </a:rPr>
              <a:t>3 августа </a:t>
            </a:r>
          </a:p>
        </p:txBody>
      </p:sp>
      <p:sp>
        <p:nvSpPr>
          <p:cNvPr id="32" name="Прямоугольник 31">
            <a:extLst>
              <a:ext uri="{FF2B5EF4-FFF2-40B4-BE49-F238E27FC236}"/>
            </a:extLst>
          </p:cNvPr>
          <p:cNvSpPr/>
          <p:nvPr/>
        </p:nvSpPr>
        <p:spPr>
          <a:xfrm>
            <a:off x="4543425" y="2644775"/>
            <a:ext cx="310515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600" b="1" smtClean="0">
                <a:solidFill>
                  <a:srgbClr val="FF7640"/>
                </a:solidFill>
                <a:latin typeface="Roboto" panose="02000000000000000000" pitchFamily="2" charset="0"/>
              </a:rPr>
              <a:t>Основной этап</a:t>
            </a:r>
          </a:p>
        </p:txBody>
      </p:sp>
      <p:sp>
        <p:nvSpPr>
          <p:cNvPr id="33" name="Прямоугольник 32">
            <a:extLst>
              <a:ext uri="{FF2B5EF4-FFF2-40B4-BE49-F238E27FC236}"/>
            </a:extLst>
          </p:cNvPr>
          <p:cNvSpPr/>
          <p:nvPr/>
        </p:nvSpPr>
        <p:spPr>
          <a:xfrm>
            <a:off x="7831138" y="3146425"/>
            <a:ext cx="3105150" cy="7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ru-RU" altLang="ru-RU" b="1" smtClean="0">
                <a:latin typeface="Roboto" panose="02000000000000000000" pitchFamily="2" charset="0"/>
              </a:rPr>
              <a:t>22 августа </a:t>
            </a:r>
          </a:p>
        </p:txBody>
      </p:sp>
      <p:sp>
        <p:nvSpPr>
          <p:cNvPr id="34" name="Прямоугольник 33">
            <a:extLst>
              <a:ext uri="{FF2B5EF4-FFF2-40B4-BE49-F238E27FC236}"/>
            </a:extLst>
          </p:cNvPr>
          <p:cNvSpPr/>
          <p:nvPr/>
        </p:nvSpPr>
        <p:spPr>
          <a:xfrm>
            <a:off x="7831138" y="2644775"/>
            <a:ext cx="310515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600" b="1" smtClean="0">
                <a:solidFill>
                  <a:srgbClr val="FF7640"/>
                </a:solidFill>
                <a:latin typeface="Roboto" panose="02000000000000000000" pitchFamily="2" charset="0"/>
              </a:rPr>
              <a:t>Внебюджет этап</a:t>
            </a:r>
          </a:p>
        </p:txBody>
      </p:sp>
      <p:sp>
        <p:nvSpPr>
          <p:cNvPr id="41995" name="Прямоугольник 34"/>
          <p:cNvSpPr>
            <a:spLocks noChangeArrowheads="1"/>
          </p:cNvSpPr>
          <p:nvPr/>
        </p:nvSpPr>
        <p:spPr bwMode="auto">
          <a:xfrm>
            <a:off x="2243138" y="4208463"/>
            <a:ext cx="7705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Roboto" pitchFamily="2" charset="0"/>
              </a:rPr>
              <a:t>Сроки издания приказа о зачислении:</a:t>
            </a:r>
          </a:p>
        </p:txBody>
      </p:sp>
      <p:sp>
        <p:nvSpPr>
          <p:cNvPr id="36" name="Прямоугольник 35">
            <a:extLst>
              <a:ext uri="{FF2B5EF4-FFF2-40B4-BE49-F238E27FC236}"/>
            </a:extLst>
          </p:cNvPr>
          <p:cNvSpPr/>
          <p:nvPr/>
        </p:nvSpPr>
        <p:spPr>
          <a:xfrm>
            <a:off x="1255713" y="5249863"/>
            <a:ext cx="3105150" cy="7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ru-RU" altLang="ru-RU" sz="1400" smtClean="0">
                <a:latin typeface="Roboto" panose="02000000000000000000" pitchFamily="2" charset="0"/>
              </a:rPr>
              <a:t>(олимпиадники \</a:t>
            </a:r>
            <a:br>
              <a:rPr lang="ru-RU" altLang="ru-RU" sz="1400" smtClean="0">
                <a:latin typeface="Roboto" panose="02000000000000000000" pitchFamily="2" charset="0"/>
              </a:rPr>
            </a:br>
            <a:r>
              <a:rPr lang="ru-RU" altLang="ru-RU" sz="1400" smtClean="0">
                <a:latin typeface="Roboto" panose="02000000000000000000" pitchFamily="2" charset="0"/>
              </a:rPr>
              <a:t>льготники \ целевики</a:t>
            </a:r>
            <a:r>
              <a:rPr lang="ru-RU" altLang="ru-RU" sz="1400" b="1" smtClean="0">
                <a:latin typeface="Roboto" panose="02000000000000000000" pitchFamily="2" charset="0"/>
              </a:rPr>
              <a:t>)</a:t>
            </a:r>
          </a:p>
          <a:p>
            <a:pPr eaLnBrk="1" hangingPunct="1">
              <a:defRPr/>
            </a:pPr>
            <a:r>
              <a:rPr lang="ru-RU" altLang="ru-RU" b="1" smtClean="0">
                <a:latin typeface="Roboto" panose="02000000000000000000" pitchFamily="2" charset="0"/>
              </a:rPr>
              <a:t>30 июля </a:t>
            </a:r>
          </a:p>
        </p:txBody>
      </p:sp>
      <p:sp>
        <p:nvSpPr>
          <p:cNvPr id="37" name="Прямоугольник 36">
            <a:extLst>
              <a:ext uri="{FF2B5EF4-FFF2-40B4-BE49-F238E27FC236}"/>
            </a:extLst>
          </p:cNvPr>
          <p:cNvSpPr/>
          <p:nvPr/>
        </p:nvSpPr>
        <p:spPr>
          <a:xfrm>
            <a:off x="1255713" y="4749800"/>
            <a:ext cx="310515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600" b="1" smtClean="0">
                <a:solidFill>
                  <a:srgbClr val="FF7640"/>
                </a:solidFill>
                <a:latin typeface="Roboto" panose="02000000000000000000" pitchFamily="2" charset="0"/>
              </a:rPr>
              <a:t>Приоритетный этап</a:t>
            </a:r>
          </a:p>
        </p:txBody>
      </p:sp>
      <p:sp>
        <p:nvSpPr>
          <p:cNvPr id="38" name="Прямоугольник 37">
            <a:extLst>
              <a:ext uri="{FF2B5EF4-FFF2-40B4-BE49-F238E27FC236}"/>
            </a:extLst>
          </p:cNvPr>
          <p:cNvSpPr/>
          <p:nvPr/>
        </p:nvSpPr>
        <p:spPr>
          <a:xfrm>
            <a:off x="4543425" y="5249863"/>
            <a:ext cx="3105150" cy="7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ru-RU" altLang="ru-RU" b="1" smtClean="0">
                <a:latin typeface="Roboto" panose="02000000000000000000" pitchFamily="2" charset="0"/>
              </a:rPr>
              <a:t>9 августа </a:t>
            </a:r>
          </a:p>
        </p:txBody>
      </p:sp>
      <p:sp>
        <p:nvSpPr>
          <p:cNvPr id="39" name="Прямоугольник 38">
            <a:extLst>
              <a:ext uri="{FF2B5EF4-FFF2-40B4-BE49-F238E27FC236}"/>
            </a:extLst>
          </p:cNvPr>
          <p:cNvSpPr/>
          <p:nvPr/>
        </p:nvSpPr>
        <p:spPr>
          <a:xfrm>
            <a:off x="4543425" y="4749800"/>
            <a:ext cx="310515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600" b="1" smtClean="0">
                <a:solidFill>
                  <a:srgbClr val="FF7640"/>
                </a:solidFill>
                <a:latin typeface="Roboto" panose="02000000000000000000" pitchFamily="2" charset="0"/>
              </a:rPr>
              <a:t>Основной этап</a:t>
            </a:r>
          </a:p>
        </p:txBody>
      </p:sp>
      <p:sp>
        <p:nvSpPr>
          <p:cNvPr id="40" name="Прямоугольник 39">
            <a:extLst>
              <a:ext uri="{FF2B5EF4-FFF2-40B4-BE49-F238E27FC236}"/>
            </a:extLst>
          </p:cNvPr>
          <p:cNvSpPr/>
          <p:nvPr/>
        </p:nvSpPr>
        <p:spPr>
          <a:xfrm>
            <a:off x="7831138" y="5249863"/>
            <a:ext cx="3105150" cy="7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ru-RU" altLang="ru-RU" b="1" smtClean="0">
                <a:latin typeface="Roboto" panose="02000000000000000000" pitchFamily="2" charset="0"/>
              </a:rPr>
              <a:t>24 августа </a:t>
            </a:r>
          </a:p>
        </p:txBody>
      </p:sp>
      <p:sp>
        <p:nvSpPr>
          <p:cNvPr id="41" name="Прямоугольник 40">
            <a:extLst>
              <a:ext uri="{FF2B5EF4-FFF2-40B4-BE49-F238E27FC236}"/>
            </a:extLst>
          </p:cNvPr>
          <p:cNvSpPr/>
          <p:nvPr/>
        </p:nvSpPr>
        <p:spPr>
          <a:xfrm>
            <a:off x="7831138" y="4749800"/>
            <a:ext cx="310515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600" b="1" smtClean="0">
                <a:solidFill>
                  <a:srgbClr val="FF7640"/>
                </a:solidFill>
                <a:latin typeface="Roboto" panose="02000000000000000000" pitchFamily="2" charset="0"/>
              </a:rPr>
              <a:t>Внебюджет этап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3440113" y="457835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379663" y="2449513"/>
            <a:ext cx="740251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417513" y="2925763"/>
            <a:ext cx="689768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400" b="1">
                <a:solidFill>
                  <a:schemeClr val="bg1"/>
                </a:solidFill>
                <a:latin typeface="Roboto" pitchFamily="2" charset="0"/>
              </a:rPr>
              <a:t>День открытых дверей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400" b="1">
                <a:solidFill>
                  <a:schemeClr val="bg1"/>
                </a:solidFill>
                <a:latin typeface="Roboto" pitchFamily="2" charset="0"/>
              </a:rPr>
              <a:t>Пермского политеха</a:t>
            </a:r>
          </a:p>
        </p:txBody>
      </p:sp>
      <p:pic>
        <p:nvPicPr>
          <p:cNvPr id="4403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4595813"/>
            <a:ext cx="3298825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4388"/>
            <a:ext cx="322580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" descr="IMG_46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2305050"/>
            <a:ext cx="3300413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Прямоугольник 11"/>
          <p:cNvSpPr>
            <a:spLocks noChangeArrowheads="1"/>
          </p:cNvSpPr>
          <p:nvPr/>
        </p:nvSpPr>
        <p:spPr bwMode="auto">
          <a:xfrm>
            <a:off x="6578600" y="4832350"/>
            <a:ext cx="544671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08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Сергей Галкин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декан горно-нефтяного факультета Пермского национального исследовательского политехнического университета</a:t>
            </a:r>
          </a:p>
        </p:txBody>
      </p:sp>
      <p:pic>
        <p:nvPicPr>
          <p:cNvPr id="4404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382588"/>
            <a:ext cx="21732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539" y="2305051"/>
            <a:ext cx="2308459" cy="2300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Заголовок 1"/>
          <p:cNvSpPr>
            <a:spLocks noGrp="1"/>
          </p:cNvSpPr>
          <p:nvPr>
            <p:ph type="ctrTitle"/>
          </p:nvPr>
        </p:nvSpPr>
        <p:spPr>
          <a:xfrm>
            <a:off x="8074025" y="509588"/>
            <a:ext cx="3387725" cy="911225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Общежития (заселяем всех!!!) </a:t>
            </a:r>
          </a:p>
        </p:txBody>
      </p:sp>
      <p:pic>
        <p:nvPicPr>
          <p:cNvPr id="6148" name="Picture 7" descr="C:\Users\1\Documents\Деканат\Общага\DSC005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555750"/>
            <a:ext cx="32543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" descr="C:\Users\1\Documents\Деканат\Общага\DSC051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77975"/>
            <a:ext cx="3068638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:\Users\1\Documents\Деканат\Общага\DSC0788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113" y="3743325"/>
            <a:ext cx="3063875" cy="2297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51" name="Picture 11" descr="C:\Users\1\Documents\Деканат\Общага\IMG_538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3875088"/>
            <a:ext cx="3392488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 descr="C:\Users\1\Documents\Деканат\Общага\IMG_55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2657475"/>
            <a:ext cx="358775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Заголовок 1"/>
          <p:cNvSpPr>
            <a:spLocks noGrp="1"/>
          </p:cNvSpPr>
          <p:nvPr>
            <p:ph type="ctrTitle"/>
          </p:nvPr>
        </p:nvSpPr>
        <p:spPr>
          <a:xfrm>
            <a:off x="7824788" y="509588"/>
            <a:ext cx="4235450" cy="911225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Учеба и научная работа</a:t>
            </a:r>
          </a:p>
        </p:txBody>
      </p:sp>
      <p:pic>
        <p:nvPicPr>
          <p:cNvPr id="9" name="Рисунок 8" descr="image[1]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650" y="1517650"/>
            <a:ext cx="3240088" cy="220027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197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10906125" y="6840538"/>
            <a:ext cx="328613" cy="261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4D73BD9-347D-4963-B01B-A826C02E0581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819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3852863"/>
            <a:ext cx="3217863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0" b="7401"/>
          <a:stretch>
            <a:fillRect/>
          </a:stretch>
        </p:blipFill>
        <p:spPr bwMode="auto">
          <a:xfrm>
            <a:off x="708025" y="1516063"/>
            <a:ext cx="30099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87850" y="1520825"/>
            <a:ext cx="3000375" cy="22352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201" name="Picture 14" descr="DSC_09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3886200"/>
            <a:ext cx="326231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C:\Users\1\AppData\Local\Microsoft\Windows\Temporary Internet Files\Content.Word\118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4525" y="3822700"/>
            <a:ext cx="3138488" cy="230663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Заголовок 1"/>
          <p:cNvSpPr>
            <a:spLocks noGrp="1"/>
          </p:cNvSpPr>
          <p:nvPr>
            <p:ph type="ctrTitle"/>
          </p:nvPr>
        </p:nvSpPr>
        <p:spPr>
          <a:xfrm>
            <a:off x="4808538" y="1103313"/>
            <a:ext cx="6689725" cy="520700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Уникальное научное оборудование </a:t>
            </a:r>
            <a:b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</a:br>
            <a:r>
              <a:rPr lang="ru-RU" altLang="ru-RU" sz="22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/>
            </a:r>
            <a:br>
              <a:rPr lang="ru-RU" altLang="ru-RU" sz="22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</a:br>
            <a:r>
              <a:rPr lang="ru-RU" altLang="ru-RU" sz="2400" b="1" smtClean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Times New Roman" panose="02020603050405020304" pitchFamily="18" charset="0"/>
              </a:rPr>
              <a:t/>
            </a:r>
            <a:br>
              <a:rPr lang="ru-RU" altLang="ru-RU" sz="2400" b="1" smtClean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Times New Roman" panose="02020603050405020304" pitchFamily="18" charset="0"/>
              </a:rPr>
            </a:br>
            <a:endParaRPr lang="ru-RU" altLang="ru-RU" sz="2400" b="1" smtClean="0">
              <a:solidFill>
                <a:schemeClr val="bg1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pic>
        <p:nvPicPr>
          <p:cNvPr id="39" name="Picture 108" descr="07_Xray_sour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2900" y="2205038"/>
            <a:ext cx="2374900" cy="31242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221" name="Рисунок 16" descr="C:\Documents and Settings\622\Мои документы\Dropbox\статья в Новосиб\картинки к статье\ст3.bmp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2" b="3976"/>
          <a:stretch>
            <a:fillRect/>
          </a:stretch>
        </p:blipFill>
        <p:spPr bwMode="auto">
          <a:xfrm>
            <a:off x="4532313" y="1530350"/>
            <a:ext cx="53721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4005263"/>
            <a:ext cx="238601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4005263"/>
            <a:ext cx="2381250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Заголовок 1"/>
          <p:cNvSpPr txBox="1">
            <a:spLocks/>
          </p:cNvSpPr>
          <p:nvPr/>
        </p:nvSpPr>
        <p:spPr bwMode="auto">
          <a:xfrm>
            <a:off x="5995988" y="568325"/>
            <a:ext cx="55006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Взаимодействие с потенциальными работодателями</a:t>
            </a:r>
            <a:endParaRPr lang="ru-RU" altLang="ru-RU" sz="2400">
              <a:solidFill>
                <a:schemeClr val="bg1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10244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10933113" y="6405563"/>
            <a:ext cx="439737" cy="261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9BE7781-49F7-4784-A773-75D29B1F0C17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10245" name="Рисунок 11" descr="C:\Users\Screen\Downloads\Алекперов В.Ю. в ПНИПУ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7661" r="3917" b="4839"/>
          <a:stretch>
            <a:fillRect/>
          </a:stretch>
        </p:blipFill>
        <p:spPr bwMode="auto">
          <a:xfrm>
            <a:off x="5911850" y="1585913"/>
            <a:ext cx="31686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3"/>
          <p:cNvSpPr>
            <a:spLocks noChangeArrowheads="1"/>
          </p:cNvSpPr>
          <p:nvPr/>
        </p:nvSpPr>
        <p:spPr bwMode="auto">
          <a:xfrm>
            <a:off x="149225" y="1609725"/>
            <a:ext cx="6973888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На базе горно-нефтяного факультета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функционируют: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400" b="1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Институт Нефти и газа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400" b="1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Институт Калия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400" b="1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НОЦ «Геология и разработка нефтяных месторождений»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400" b="1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базовые кафедры </a:t>
            </a:r>
            <a:r>
              <a:rPr lang="ru-RU" altLang="ru-RU" sz="1600" b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НК «ЛУКОЙЛ»: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400" b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«Нефтегазовый инжиниринг»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400" b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«Инновационные технологии добычи нефти и газа»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b="1"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Задачи деятельности: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400" b="1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профориентационная работа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400" b="1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совершенствование системы подготовки выпускников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400" b="1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организация научных исследований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400" b="1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повышение квалификации и профессиональная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переподготовка персонала организаций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400" b="1"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развитие материально-технической базы ПНИПУ</a:t>
            </a:r>
          </a:p>
        </p:txBody>
      </p:sp>
      <p:pic>
        <p:nvPicPr>
          <p:cNvPr id="10247" name="Picture 10" descr="https://d-a.d-cd.net/77f0bdu-9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"/>
          <a:stretch>
            <a:fillRect/>
          </a:stretch>
        </p:blipFill>
        <p:spPr bwMode="auto">
          <a:xfrm>
            <a:off x="312738" y="5556250"/>
            <a:ext cx="5762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3" descr="http://3.bp.blogspot.com/-2jUf3An2dBA/UX-QG9R5Y3I/AAAAAAAAD4k/jMe9BD3_-Ks/s1600/rosneft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5616575"/>
            <a:ext cx="460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5" descr="http://www.ctco.ru/upload/iblock/f29/f29e78993fcb856e5192636467d1ee5e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5564188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7" descr="http://www.niva.by/i/photo/zakazchiki/uralkal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5603875"/>
            <a:ext cx="681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7" descr="https://energybase.ru/processed_images/source/29047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5483225"/>
            <a:ext cx="7191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4170363"/>
            <a:ext cx="3741738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" descr="http://pstu.ru/_res/gallery/9573pic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3" y="2259013"/>
            <a:ext cx="3000375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Заголовок 1"/>
          <p:cNvSpPr>
            <a:spLocks noGrp="1"/>
          </p:cNvSpPr>
          <p:nvPr>
            <p:ph type="ctrTitle"/>
          </p:nvPr>
        </p:nvSpPr>
        <p:spPr>
          <a:xfrm>
            <a:off x="6858000" y="569913"/>
            <a:ext cx="5000625" cy="911225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Филиал ПНИПУ в г. Когалым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676275" y="4660900"/>
            <a:ext cx="32496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269" name="Picture 2" descr="https://pstu.ru/_res/news/10938im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2362200"/>
            <a:ext cx="846137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4"/>
          <p:cNvSpPr txBox="1">
            <a:spLocks noChangeArrowheads="1"/>
          </p:cNvSpPr>
          <p:nvPr/>
        </p:nvSpPr>
        <p:spPr bwMode="auto">
          <a:xfrm>
            <a:off x="1276350" y="1725613"/>
            <a:ext cx="9713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</a:rPr>
              <a:t>Полный запуск проекта с 1 сентября 2024 г. – обучение более 420 человек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7608888" y="509588"/>
            <a:ext cx="3852862" cy="911225"/>
          </a:xfrm>
        </p:spPr>
        <p:txBody>
          <a:bodyPr anchor="ctr"/>
          <a:lstStyle/>
          <a:p>
            <a:pPr algn="l" eaLnBrk="1" hangingPunct="1"/>
            <a:r>
              <a:rPr lang="en-US" altLang="ru-RU" sz="2400" b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International activity</a:t>
            </a:r>
            <a:endParaRPr lang="ru-RU" altLang="ru-RU" sz="2400" b="1" smtClean="0">
              <a:solidFill>
                <a:schemeClr val="bg1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676275" y="4660900"/>
            <a:ext cx="32496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33425" y="1538288"/>
            <a:ext cx="7081838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fontAlgn="auto" hangingPunct="1">
              <a:lnSpc>
                <a:spcPct val="45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ru-RU" altLang="ru-RU" sz="1400" b="1" dirty="0">
              <a:solidFill>
                <a:schemeClr val="accent2"/>
              </a:solidFill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en-US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The University has concluded more than 50 agreements</a:t>
            </a:r>
            <a:endParaRPr lang="ru-RU" sz="1600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en-US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about cooperation with leading universities of the world</a:t>
            </a:r>
            <a:endParaRPr lang="ru-RU" sz="1600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1600" b="1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en-US" sz="1600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At the mining and oil faculty finished 2 and 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en-US" sz="1600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continue to go 3 international scientific projects 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en-US" sz="1600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with leading universities Germany, UK, USA </a:t>
            </a:r>
            <a:r>
              <a:rPr lang="ru-RU" sz="1600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: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sz="1600" kern="0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- </a:t>
            </a:r>
            <a:r>
              <a:rPr lang="en-US" sz="1600" kern="0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Serge Shapiro</a:t>
            </a:r>
            <a:r>
              <a:rPr lang="ru-RU" sz="1600" kern="0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,</a:t>
            </a:r>
            <a:r>
              <a:rPr lang="ru-RU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en-US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Berlin, Federal Republic of Germany</a:t>
            </a:r>
            <a:endParaRPr lang="ru-RU" sz="1600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sz="1600" kern="0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- </a:t>
            </a:r>
            <a:r>
              <a:rPr lang="en-US" sz="1600" kern="0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David </a:t>
            </a:r>
            <a:r>
              <a:rPr lang="en-US" sz="1600" kern="0" dirty="0" err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Macdonaid</a:t>
            </a:r>
            <a:r>
              <a:rPr lang="ru-RU" sz="1600" kern="0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, </a:t>
            </a:r>
            <a:r>
              <a:rPr lang="en-US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University of Aberdeen</a:t>
            </a:r>
            <a:endParaRPr lang="ru-RU" sz="1600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sz="1600" kern="0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- </a:t>
            </a:r>
            <a:r>
              <a:rPr lang="en-US" sz="1600" kern="0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Marian </a:t>
            </a:r>
            <a:r>
              <a:rPr lang="en-US" sz="1600" kern="0" dirty="0" err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Wierciqroch</a:t>
            </a:r>
            <a:r>
              <a:rPr lang="ru-RU" sz="1600" kern="0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, </a:t>
            </a:r>
            <a:r>
              <a:rPr lang="en-US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University of Aberdeen</a:t>
            </a:r>
            <a:endParaRPr lang="ru-RU" sz="1600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600" kern="0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en-US" sz="1600" kern="0" dirty="0" err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Baojun</a:t>
            </a:r>
            <a:r>
              <a:rPr lang="en-US" sz="1600" kern="0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en-US" sz="1600" kern="0" dirty="0" err="1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Bai</a:t>
            </a:r>
            <a:r>
              <a:rPr lang="ru-RU" sz="1600" kern="0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, </a:t>
            </a:r>
            <a:r>
              <a:rPr lang="en-US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Missouri University of Science and</a:t>
            </a:r>
            <a:r>
              <a:rPr lang="ru-RU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en-US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Technology</a:t>
            </a:r>
            <a:endParaRPr lang="ru-RU" sz="1600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1600" b="1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en-US" sz="1600" b="1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The University implemented: </a:t>
            </a:r>
            <a:endParaRPr lang="ru-RU" sz="900" b="1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eaLnBrk="1" fontAlgn="auto" hangingPunct="1">
              <a:spcBef>
                <a:spcPts val="200"/>
              </a:spcBef>
              <a:spcAft>
                <a:spcPts val="0"/>
              </a:spcAft>
              <a:buClr>
                <a:srgbClr val="6699FF"/>
              </a:buClr>
              <a:buFontTx/>
              <a:buChar char="-"/>
              <a:defRPr/>
            </a:pPr>
            <a:r>
              <a:rPr lang="ru-RU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 </a:t>
            </a:r>
            <a:r>
              <a:rPr lang="en-US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master classes of leading scientists </a:t>
            </a:r>
            <a:endParaRPr lang="ru-RU" sz="1600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eaLnBrk="1" fontAlgn="auto" hangingPunct="1">
              <a:spcBef>
                <a:spcPts val="20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en-US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for students and staff of the University </a:t>
            </a:r>
            <a:endParaRPr lang="ru-RU" sz="900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eaLnBrk="1" fontAlgn="auto" hangingPunct="1">
              <a:spcBef>
                <a:spcPts val="200"/>
              </a:spcBef>
              <a:spcAft>
                <a:spcPts val="0"/>
              </a:spcAft>
              <a:buClr>
                <a:srgbClr val="6699FF"/>
              </a:buClr>
              <a:buFontTx/>
              <a:buChar char="-"/>
              <a:defRPr/>
            </a:pPr>
            <a:r>
              <a:rPr lang="ru-RU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 </a:t>
            </a:r>
            <a:r>
              <a:rPr lang="en-US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training of employees in leading scientific</a:t>
            </a:r>
            <a:r>
              <a:rPr lang="ru-RU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en-US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organizations around the world: Australia, Azerbaijan, United Kingdom, Germany, Kazakhstan, </a:t>
            </a:r>
            <a:r>
              <a:rPr lang="ru-RU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en-US" sz="1600" kern="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Uzbekistan, Norway, France, South Korea, China</a:t>
            </a:r>
            <a:endParaRPr lang="ru-RU" sz="1600" kern="0" dirty="0">
              <a:solidFill>
                <a:srgbClr val="1B2026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buFontTx/>
              <a:buChar char="-"/>
              <a:defRPr/>
            </a:pPr>
            <a:endParaRPr lang="ru-RU" sz="1400" kern="0" dirty="0"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altLang="ru-RU" sz="1400" dirty="0"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altLang="ru-RU" sz="1400" dirty="0"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altLang="ru-RU" sz="1400" dirty="0"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altLang="ru-RU" sz="1400" b="1" i="1" dirty="0">
              <a:solidFill>
                <a:srgbClr val="0000FF"/>
              </a:solidFill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buFont typeface="Wingdings" pitchFamily="2" charset="2"/>
              <a:buNone/>
              <a:defRPr/>
            </a:pPr>
            <a:endParaRPr lang="ru-RU" sz="1400" dirty="0"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buFont typeface="Wingdings" pitchFamily="2" charset="2"/>
              <a:buNone/>
              <a:defRPr/>
            </a:pPr>
            <a:endParaRPr lang="ru-RU" sz="1400" b="1" i="1" dirty="0">
              <a:solidFill>
                <a:srgbClr val="0000FF"/>
              </a:solidFill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1400" kern="0" dirty="0"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1400" kern="0" dirty="0"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1400" kern="0" dirty="0"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1400" kern="0" dirty="0"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1400" kern="0" dirty="0"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1400" kern="0" dirty="0"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1400" kern="0" dirty="0"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endParaRPr lang="ru-RU" sz="1400" kern="0" dirty="0">
              <a:solidFill>
                <a:srgbClr val="0000FF"/>
              </a:solidFill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defRPr/>
            </a:pPr>
            <a:r>
              <a:rPr lang="ru-RU" sz="1400" b="1" kern="0" dirty="0">
                <a:solidFill>
                  <a:srgbClr val="0000FF"/>
                </a:solidFill>
                <a:latin typeface="+mn-lt"/>
                <a:cs typeface="+mn-cs"/>
              </a:rPr>
              <a:t> 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buFont typeface="Wingdings" pitchFamily="2" charset="2"/>
              <a:buNone/>
              <a:defRPr/>
            </a:pPr>
            <a:endParaRPr lang="ru-RU" sz="1400" b="1" kern="0" dirty="0">
              <a:solidFill>
                <a:srgbClr val="0000FF"/>
              </a:solidFill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buFont typeface="Wingdings" pitchFamily="2" charset="2"/>
              <a:buNone/>
              <a:defRPr/>
            </a:pPr>
            <a:endParaRPr lang="ru-RU" sz="1400" b="1" kern="0" dirty="0">
              <a:solidFill>
                <a:srgbClr val="0000FF"/>
              </a:solidFill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buFont typeface="Wingdings" pitchFamily="2" charset="2"/>
              <a:buNone/>
              <a:defRPr/>
            </a:pPr>
            <a:endParaRPr lang="ru-RU" sz="1400" b="1" kern="0" dirty="0">
              <a:solidFill>
                <a:srgbClr val="0000FF"/>
              </a:solidFill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buFont typeface="Wingdings" pitchFamily="2" charset="2"/>
              <a:buNone/>
              <a:defRPr/>
            </a:pPr>
            <a:endParaRPr lang="ru-RU" sz="1400" b="1" kern="0" dirty="0">
              <a:solidFill>
                <a:srgbClr val="0000FF"/>
              </a:solidFill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buFont typeface="Wingdings" pitchFamily="2" charset="2"/>
              <a:buNone/>
              <a:defRPr/>
            </a:pPr>
            <a:endParaRPr lang="ru-RU" sz="1600" b="1" kern="0" dirty="0">
              <a:solidFill>
                <a:srgbClr val="0000FF"/>
              </a:solidFill>
              <a:latin typeface="+mn-lt"/>
              <a:cs typeface="+mn-cs"/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99FF"/>
              </a:buClr>
              <a:buFont typeface="Wingdings" pitchFamily="2" charset="2"/>
              <a:buNone/>
              <a:defRPr/>
            </a:pPr>
            <a:endParaRPr lang="ru-RU" sz="1600" kern="0" dirty="0">
              <a:latin typeface="+mn-lt"/>
              <a:cs typeface="+mn-cs"/>
            </a:endParaRPr>
          </a:p>
        </p:txBody>
      </p:sp>
      <p:pic>
        <p:nvPicPr>
          <p:cNvPr id="13318" name="Picture 2" descr="G:\2013_09_03 Мастер класс Макдональд, Шапиро\IMG_23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1514475"/>
            <a:ext cx="39814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3" descr="G:\2013_09_03 Мастер класс Макдональд, Шапиро\IMG_23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3875088"/>
            <a:ext cx="3970338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" descr="https://otvet.imgsmail.ru/download/248748565_1aaf0aab82723dee5a76dab491860c4e_8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1544638"/>
            <a:ext cx="8191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Заголовок 1"/>
          <p:cNvSpPr>
            <a:spLocks noGrp="1"/>
          </p:cNvSpPr>
          <p:nvPr>
            <p:ph type="ctrTitle"/>
          </p:nvPr>
        </p:nvSpPr>
        <p:spPr>
          <a:xfrm>
            <a:off x="6408738" y="509588"/>
            <a:ext cx="5783262" cy="911225"/>
          </a:xfrm>
        </p:spPr>
        <p:txBody>
          <a:bodyPr anchor="ctr"/>
          <a:lstStyle/>
          <a:p>
            <a:pPr algn="l" eaLnBrk="1" hangingPunct="1"/>
            <a:r>
              <a:rPr lang="ru-RU" altLang="ru-RU" sz="2400" b="1" smtClean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Times New Roman" panose="02020603050405020304" pitchFamily="18" charset="0"/>
              </a:rPr>
              <a:t>Нефтегазовая промышленность </a:t>
            </a:r>
            <a:br>
              <a:rPr lang="ru-RU" altLang="ru-RU" sz="2400" b="1" smtClean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Times New Roman" panose="02020603050405020304" pitchFamily="18" charset="0"/>
              </a:rPr>
            </a:br>
            <a:r>
              <a:rPr lang="ru-RU" altLang="ru-RU" sz="2400" b="1" smtClean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Times New Roman" panose="02020603050405020304" pitchFamily="18" charset="0"/>
              </a:rPr>
              <a:t>Пермского края</a:t>
            </a:r>
            <a:endParaRPr lang="ru-RU" altLang="ru-RU" sz="2400" b="1" smtClean="0">
              <a:solidFill>
                <a:schemeClr val="bg1"/>
              </a:solidFill>
              <a:latin typeface="Roboto" pitchFamily="2" charset="0"/>
              <a:ea typeface="Roboto Medium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5364" name="Группа 27"/>
          <p:cNvGrpSpPr>
            <a:grpSpLocks/>
          </p:cNvGrpSpPr>
          <p:nvPr/>
        </p:nvGrpSpPr>
        <p:grpSpPr bwMode="auto">
          <a:xfrm>
            <a:off x="6737350" y="3890963"/>
            <a:ext cx="4392613" cy="2414587"/>
            <a:chOff x="6736991" y="3891532"/>
            <a:chExt cx="4392613" cy="2414588"/>
          </a:xfrm>
        </p:grpSpPr>
        <p:graphicFrame>
          <p:nvGraphicFramePr>
            <p:cNvPr id="15383" name="Object 2"/>
            <p:cNvGraphicFramePr>
              <a:graphicFrameLocks/>
            </p:cNvGraphicFramePr>
            <p:nvPr/>
          </p:nvGraphicFramePr>
          <p:xfrm>
            <a:off x="6736991" y="3891532"/>
            <a:ext cx="4392613" cy="2414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90" name="Worksheet" r:id="rId4" imgW="3533879" imgH="1924020" progId="Excel.Sheet.8">
                    <p:embed/>
                  </p:oleObj>
                </mc:Choice>
                <mc:Fallback>
                  <p:oleObj name="Worksheet" r:id="rId4" imgW="3533879" imgH="1924020" progId="Excel.Sheet.8">
                    <p:embed/>
                    <p:pic>
                      <p:nvPicPr>
                        <p:cNvPr id="0" name="Object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36991" y="3891532"/>
                          <a:ext cx="4392613" cy="24145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84" name="Прямоугольник 25"/>
            <p:cNvSpPr>
              <a:spLocks noChangeArrowheads="1"/>
            </p:cNvSpPr>
            <p:nvPr/>
          </p:nvSpPr>
          <p:spPr bwMode="auto">
            <a:xfrm>
              <a:off x="7585381" y="4749065"/>
              <a:ext cx="721597" cy="400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chemeClr val="bg1"/>
                  </a:solidFill>
                  <a:latin typeface="Roboto Light" pitchFamily="2" charset="0"/>
                </a:rPr>
                <a:t>44%</a:t>
              </a:r>
            </a:p>
          </p:txBody>
        </p:sp>
        <p:sp>
          <p:nvSpPr>
            <p:cNvPr id="15385" name="TextBox 24"/>
            <p:cNvSpPr txBox="1">
              <a:spLocks noChangeArrowheads="1"/>
            </p:cNvSpPr>
            <p:nvPr/>
          </p:nvSpPr>
          <p:spPr bwMode="auto">
            <a:xfrm>
              <a:off x="7637883" y="4386571"/>
              <a:ext cx="1368191" cy="336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Roboto Light" pitchFamily="2" charset="0"/>
                </a:rPr>
                <a:t>осталось запасов нефти</a:t>
              </a:r>
              <a:endParaRPr lang="ru-RU" altLang="ru-RU" sz="1200" b="1">
                <a:solidFill>
                  <a:schemeClr val="bg1"/>
                </a:solidFill>
                <a:latin typeface="Roboto Light" pitchFamily="2" charset="0"/>
                <a:ea typeface="Roboto Ligh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5386" name="Прямоугольник 25"/>
            <p:cNvSpPr>
              <a:spLocks noChangeArrowheads="1"/>
            </p:cNvSpPr>
            <p:nvPr/>
          </p:nvSpPr>
          <p:spPr bwMode="auto">
            <a:xfrm>
              <a:off x="9260486" y="4649886"/>
              <a:ext cx="7892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chemeClr val="bg1"/>
                  </a:solidFill>
                  <a:latin typeface="Roboto Light" pitchFamily="2" charset="0"/>
                </a:rPr>
                <a:t>56%</a:t>
              </a:r>
            </a:p>
          </p:txBody>
        </p:sp>
        <p:sp>
          <p:nvSpPr>
            <p:cNvPr id="15387" name="Rectangle 15"/>
            <p:cNvSpPr>
              <a:spLocks noChangeArrowheads="1"/>
            </p:cNvSpPr>
            <p:nvPr/>
          </p:nvSpPr>
          <p:spPr bwMode="auto">
            <a:xfrm>
              <a:off x="8554165" y="5032819"/>
              <a:ext cx="153874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chemeClr val="bg1"/>
                  </a:solidFill>
                  <a:latin typeface="Roboto Light" pitchFamily="2" charset="0"/>
                </a:rPr>
                <a:t>добыто запасов нефти</a:t>
              </a:r>
            </a:p>
          </p:txBody>
        </p:sp>
      </p:grpSp>
      <p:sp>
        <p:nvSpPr>
          <p:cNvPr id="15365" name="Номер слайда 11"/>
          <p:cNvSpPr>
            <a:spLocks noGrp="1"/>
          </p:cNvSpPr>
          <p:nvPr>
            <p:ph type="sldNum" sz="quarter" idx="12"/>
          </p:nvPr>
        </p:nvSpPr>
        <p:spPr bwMode="auto">
          <a:xfrm>
            <a:off x="7466013" y="6850063"/>
            <a:ext cx="298450" cy="27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6A48005-40C8-42D4-A710-5424455F04C1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grpSp>
        <p:nvGrpSpPr>
          <p:cNvPr id="15366" name="Группа 40"/>
          <p:cNvGrpSpPr>
            <a:grpSpLocks/>
          </p:cNvGrpSpPr>
          <p:nvPr/>
        </p:nvGrpSpPr>
        <p:grpSpPr bwMode="auto">
          <a:xfrm>
            <a:off x="5751513" y="1520825"/>
            <a:ext cx="5902325" cy="2625725"/>
            <a:chOff x="3423694" y="1397448"/>
            <a:chExt cx="5720306" cy="2000030"/>
          </a:xfrm>
        </p:grpSpPr>
        <p:graphicFrame>
          <p:nvGraphicFramePr>
            <p:cNvPr id="15379" name="Object 10"/>
            <p:cNvGraphicFramePr>
              <a:graphicFrameLocks noChangeAspect="1"/>
            </p:cNvGraphicFramePr>
            <p:nvPr/>
          </p:nvGraphicFramePr>
          <p:xfrm>
            <a:off x="3423694" y="1597278"/>
            <a:ext cx="5566940" cy="180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91" name="Worksheet" r:id="rId6" imgW="7934206" imgH="1542875" progId="Excel.Sheet.8">
                    <p:embed/>
                  </p:oleObj>
                </mc:Choice>
                <mc:Fallback>
                  <p:oleObj name="Worksheet" r:id="rId6" imgW="7934206" imgH="1542875" progId="Excel.Sheet.8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3694" y="1597278"/>
                          <a:ext cx="5566940" cy="1800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17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" name="AutoShape 12"/>
            <p:cNvSpPr>
              <a:spLocks noChangeArrowheads="1"/>
            </p:cNvSpPr>
            <p:nvPr/>
          </p:nvSpPr>
          <p:spPr bwMode="auto">
            <a:xfrm>
              <a:off x="4428363" y="1397448"/>
              <a:ext cx="1500081" cy="324068"/>
            </a:xfrm>
            <a:prstGeom prst="wedgeRectCallout">
              <a:avLst>
                <a:gd name="adj1" fmla="val 87593"/>
                <a:gd name="adj2" fmla="val 528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100" b="1" dirty="0">
                  <a:latin typeface="Roboto Light" pitchFamily="2" charset="0"/>
                  <a:ea typeface="Roboto Light" pitchFamily="2" charset="0"/>
                  <a:cs typeface="Times New Roman" pitchFamily="18" charset="0"/>
                </a:rPr>
                <a:t>Макс. 23 427 т.т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100" b="1" dirty="0">
                  <a:latin typeface="Roboto Light" pitchFamily="2" charset="0"/>
                  <a:ea typeface="Roboto Light" pitchFamily="2" charset="0"/>
                  <a:cs typeface="Times New Roman" pitchFamily="18" charset="0"/>
                </a:rPr>
                <a:t>(1976 г.)</a:t>
              </a:r>
            </a:p>
          </p:txBody>
        </p:sp>
        <p:sp>
          <p:nvSpPr>
            <p:cNvPr id="15381" name="AutoShape 13"/>
            <p:cNvSpPr>
              <a:spLocks noChangeArrowheads="1"/>
            </p:cNvSpPr>
            <p:nvPr/>
          </p:nvSpPr>
          <p:spPr bwMode="auto">
            <a:xfrm>
              <a:off x="6876256" y="1721340"/>
              <a:ext cx="1080120" cy="339259"/>
            </a:xfrm>
            <a:prstGeom prst="wedgeRectCallout">
              <a:avLst>
                <a:gd name="adj1" fmla="val 29421"/>
                <a:gd name="adj2" fmla="val 142639"/>
              </a:avLst>
            </a:prstGeom>
            <a:noFill/>
            <a:ln w="317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100" b="1">
                  <a:solidFill>
                    <a:srgbClr val="1B2026"/>
                  </a:solidFill>
                  <a:latin typeface="Roboto Light" pitchFamily="2" charset="0"/>
                  <a:ea typeface="Roboto Light" pitchFamily="2" charset="0"/>
                  <a:cs typeface="Times New Roman" panose="02020603050405020304" pitchFamily="18" charset="0"/>
                </a:rPr>
                <a:t>Мин. 8 934 т.т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100" b="1">
                  <a:solidFill>
                    <a:srgbClr val="1B2026"/>
                  </a:solidFill>
                  <a:latin typeface="Roboto Light" pitchFamily="2" charset="0"/>
                  <a:ea typeface="Roboto Light" pitchFamily="2" charset="0"/>
                  <a:cs typeface="Times New Roman" panose="02020603050405020304" pitchFamily="18" charset="0"/>
                </a:rPr>
                <a:t>(1994 г.)</a:t>
              </a:r>
            </a:p>
          </p:txBody>
        </p:sp>
        <p:sp>
          <p:nvSpPr>
            <p:cNvPr id="50" name="Прямоугольная выноска 49"/>
            <p:cNvSpPr/>
            <p:nvPr/>
          </p:nvSpPr>
          <p:spPr bwMode="auto">
            <a:xfrm>
              <a:off x="8028555" y="1454281"/>
              <a:ext cx="1115445" cy="461917"/>
            </a:xfrm>
            <a:prstGeom prst="wedgeRectCallout">
              <a:avLst>
                <a:gd name="adj1" fmla="val 26906"/>
                <a:gd name="adj2" fmla="val 94618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100" b="1" dirty="0">
                  <a:solidFill>
                    <a:schemeClr val="tx1"/>
                  </a:solidFill>
                  <a:latin typeface="Roboto Light" pitchFamily="2" charset="0"/>
                  <a:ea typeface="Roboto Light" pitchFamily="2" charset="0"/>
                  <a:cs typeface="Times New Roman" pitchFamily="18" charset="0"/>
                </a:rPr>
                <a:t>Добыча нефти 2019 г.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100" b="1" dirty="0">
                  <a:solidFill>
                    <a:schemeClr val="tx1"/>
                  </a:solidFill>
                  <a:latin typeface="Roboto Light" pitchFamily="2" charset="0"/>
                  <a:ea typeface="Roboto Light" pitchFamily="2" charset="0"/>
                  <a:cs typeface="Times New Roman" pitchFamily="18" charset="0"/>
                </a:rPr>
                <a:t>  </a:t>
              </a:r>
              <a:r>
                <a:rPr lang="ru-RU" sz="1100" b="1" dirty="0">
                  <a:solidFill>
                    <a:srgbClr val="FF7640"/>
                  </a:solidFill>
                  <a:latin typeface="Roboto Light" pitchFamily="2" charset="0"/>
                  <a:ea typeface="Roboto Light" pitchFamily="2" charset="0"/>
                  <a:cs typeface="Times New Roman" pitchFamily="18" charset="0"/>
                </a:rPr>
                <a:t>15500  тыс.т</a:t>
              </a:r>
            </a:p>
          </p:txBody>
        </p:sp>
      </p:grpSp>
      <p:grpSp>
        <p:nvGrpSpPr>
          <p:cNvPr id="15367" name="Group 78"/>
          <p:cNvGrpSpPr>
            <a:grpSpLocks noChangeAspect="1"/>
          </p:cNvGrpSpPr>
          <p:nvPr/>
        </p:nvGrpSpPr>
        <p:grpSpPr bwMode="auto">
          <a:xfrm>
            <a:off x="590550" y="1782763"/>
            <a:ext cx="3149600" cy="4178300"/>
            <a:chOff x="1574" y="1434"/>
            <a:chExt cx="1991" cy="2886"/>
          </a:xfrm>
        </p:grpSpPr>
        <p:pic>
          <p:nvPicPr>
            <p:cNvPr id="15373" name="Picture 7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0" r="13235" b="18771"/>
            <a:stretch>
              <a:fillRect/>
            </a:stretch>
          </p:blipFill>
          <p:spPr bwMode="auto">
            <a:xfrm>
              <a:off x="1622" y="1434"/>
              <a:ext cx="1937" cy="2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4" name="Rectangle 73"/>
            <p:cNvSpPr>
              <a:spLocks noChangeArrowheads="1"/>
            </p:cNvSpPr>
            <p:nvPr/>
          </p:nvSpPr>
          <p:spPr bwMode="auto">
            <a:xfrm>
              <a:off x="3093" y="4120"/>
              <a:ext cx="472" cy="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375" name="Rectangle 74"/>
            <p:cNvSpPr>
              <a:spLocks noChangeArrowheads="1"/>
            </p:cNvSpPr>
            <p:nvPr/>
          </p:nvSpPr>
          <p:spPr bwMode="auto">
            <a:xfrm>
              <a:off x="2015" y="4270"/>
              <a:ext cx="1078" cy="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376" name="Rectangle 75"/>
            <p:cNvSpPr>
              <a:spLocks noChangeArrowheads="1"/>
            </p:cNvSpPr>
            <p:nvPr/>
          </p:nvSpPr>
          <p:spPr bwMode="auto">
            <a:xfrm>
              <a:off x="1574" y="2280"/>
              <a:ext cx="342" cy="2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377" name="Rectangle 76"/>
            <p:cNvSpPr>
              <a:spLocks noChangeArrowheads="1"/>
            </p:cNvSpPr>
            <p:nvPr/>
          </p:nvSpPr>
          <p:spPr bwMode="auto">
            <a:xfrm>
              <a:off x="1574" y="2081"/>
              <a:ext cx="147" cy="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378" name="Rectangle 77"/>
            <p:cNvSpPr>
              <a:spLocks noChangeArrowheads="1"/>
            </p:cNvSpPr>
            <p:nvPr/>
          </p:nvSpPr>
          <p:spPr bwMode="auto">
            <a:xfrm>
              <a:off x="1623" y="2180"/>
              <a:ext cx="147" cy="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</p:grpSp>
      <p:pic>
        <p:nvPicPr>
          <p:cNvPr id="15368" name="Picture 10" descr="https://d-a.d-cd.net/77f0bdu-96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"/>
          <a:stretch>
            <a:fillRect/>
          </a:stretch>
        </p:blipFill>
        <p:spPr bwMode="auto">
          <a:xfrm>
            <a:off x="2479675" y="3798888"/>
            <a:ext cx="431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https://d-a.d-cd.net/77f0bdu-96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"/>
          <a:stretch>
            <a:fillRect/>
          </a:stretch>
        </p:blipFill>
        <p:spPr bwMode="auto">
          <a:xfrm>
            <a:off x="2479675" y="1495425"/>
            <a:ext cx="431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3" descr="http://3.bp.blogspot.com/-2jUf3An2dBA/UX-QG9R5Y3I/AAAAAAAAD4k/jMe9BD3_-Ks/s1600/rosneft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4664075"/>
            <a:ext cx="40163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http://3.bp.blogspot.com/-2jUf3An2dBA/UX-QG9R5Y3I/AAAAAAAAD4k/jMe9BD3_-Ks/s1600/rosneft-logo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6175375"/>
            <a:ext cx="4318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28"/>
          <p:cNvSpPr>
            <a:spLocks noChangeArrowheads="1"/>
          </p:cNvSpPr>
          <p:nvPr/>
        </p:nvSpPr>
        <p:spPr bwMode="auto">
          <a:xfrm>
            <a:off x="3649663" y="4924425"/>
            <a:ext cx="2967037" cy="13081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Месторождений –</a:t>
            </a:r>
            <a:r>
              <a:rPr lang="ru-RU" sz="16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111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Объектов разработки </a:t>
            </a:r>
            <a:r>
              <a:rPr lang="ru-RU" sz="1600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–</a:t>
            </a:r>
            <a:r>
              <a:rPr lang="ru-RU" sz="1600" b="1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640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КИН проектный – </a:t>
            </a:r>
            <a:r>
              <a:rPr lang="ru-RU" sz="16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41%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1B2026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КИН текущий –</a:t>
            </a:r>
            <a:r>
              <a:rPr lang="ru-RU" sz="1600" b="1" dirty="0">
                <a:solidFill>
                  <a:srgbClr val="FF764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23%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2820</TotalTime>
  <Words>1631</Words>
  <Application>Microsoft Office PowerPoint</Application>
  <PresentationFormat>Широкоэкранный</PresentationFormat>
  <Paragraphs>343</Paragraphs>
  <Slides>28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Roboto</vt:lpstr>
      <vt:lpstr>Roboto Light</vt:lpstr>
      <vt:lpstr>Roboto Medium</vt:lpstr>
      <vt:lpstr>Times New Roman</vt:lpstr>
      <vt:lpstr>Wingdings</vt:lpstr>
      <vt:lpstr>Тема Office</vt:lpstr>
      <vt:lpstr>Worksheet</vt:lpstr>
      <vt:lpstr>Презентация PowerPoint</vt:lpstr>
      <vt:lpstr>Пермь – 1 млн жителей</vt:lpstr>
      <vt:lpstr>Общежития (заселяем всех!!!) </vt:lpstr>
      <vt:lpstr>Учеба и научная работа</vt:lpstr>
      <vt:lpstr>Уникальное научное оборудование    </vt:lpstr>
      <vt:lpstr>Презентация PowerPoint</vt:lpstr>
      <vt:lpstr>Филиал ПНИПУ в г. Когалым</vt:lpstr>
      <vt:lpstr>International activity</vt:lpstr>
      <vt:lpstr>Нефтегазовая промышленность  Пермского края</vt:lpstr>
      <vt:lpstr>Взаимодействие ПНИПУ с нефтяной компанией «ЛУКОЙЛ»</vt:lpstr>
      <vt:lpstr>Научно-образовательный проект ПНИПУ с «ЛУКОЙЛ-ПЕРМЬ»</vt:lpstr>
      <vt:lpstr>Геолого-технологическое моделирование  залежей нефти и газа  </vt:lpstr>
      <vt:lpstr>Принцип непрерывного  Научно-инженерного сопровождения разработки месторождения  </vt:lpstr>
      <vt:lpstr>Инженерный симулятор для динамического моделирования технологических процессов  </vt:lpstr>
      <vt:lpstr>Мобильная установка подготовки скважинной продукции МУПСП</vt:lpstr>
      <vt:lpstr>Взаимодействие с предприятиями, ведущими добычу твердых полезных ископаемых </vt:lpstr>
      <vt:lpstr>Верхне-Камское месторождение калийно-магниевых солей (ВКМКС) </vt:lpstr>
      <vt:lpstr>Приобретение навыков решения производственных задач</vt:lpstr>
      <vt:lpstr> Образовательные  программы</vt:lpstr>
      <vt:lpstr>Образовательные  программы</vt:lpstr>
      <vt:lpstr>Образовательные  программы</vt:lpstr>
      <vt:lpstr>Образовательные  программы</vt:lpstr>
      <vt:lpstr>Поступление вне общего конкурса</vt:lpstr>
      <vt:lpstr>План приема на 2024 год</vt:lpstr>
      <vt:lpstr>Результаты ЕГЭ  для поступления в ПНИПУ </vt:lpstr>
      <vt:lpstr>Поступление вне общего конкурса</vt:lpstr>
      <vt:lpstr>Зачисление на ГНФ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sega</dc:creator>
  <cp:lastModifiedBy>Igor</cp:lastModifiedBy>
  <cp:revision>160</cp:revision>
  <dcterms:created xsi:type="dcterms:W3CDTF">2020-12-06T14:51:05Z</dcterms:created>
  <dcterms:modified xsi:type="dcterms:W3CDTF">2024-04-18T10:41:16Z</dcterms:modified>
</cp:coreProperties>
</file>