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erriweather" charset="-52"/>
      <p:regular r:id="rId17"/>
      <p:bold r:id="rId18"/>
      <p:italic r:id="rId19"/>
      <p:boldItalic r:id="rId20"/>
    </p:embeddedFont>
    <p:embeddedFont>
      <p:font typeface="Roboto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EAD1DC"/>
          </p15:clr>
        </p15:guide>
        <p15:guide id="2" pos="2880">
          <p15:clr>
            <a:srgbClr val="A4A3A4"/>
          </p15:clr>
        </p15:guide>
        <p15:guide id="3" orient="horz" pos="1077">
          <p15:clr>
            <a:srgbClr val="9AA0A6"/>
          </p15:clr>
        </p15:guide>
        <p15:guide id="4" orient="horz" pos="1173">
          <p15:clr>
            <a:schemeClr val="accent3"/>
          </p15:clr>
        </p15:guide>
        <p15:guide id="5" orient="horz" pos="512">
          <p15:clr>
            <a:srgbClr val="9AA0A6"/>
          </p15:clr>
        </p15:guide>
        <p15:guide id="6" orient="horz" pos="6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102" y="-840"/>
      </p:cViewPr>
      <p:guideLst>
        <p:guide orient="horz" pos="1620"/>
        <p:guide orient="horz" pos="1077"/>
        <p:guide orient="horz" pos="1173"/>
        <p:guide orient="horz" pos="512"/>
        <p:guide orient="horz" pos="6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b9a0b074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b9a0b074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2b7b4805d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2b7b4805d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2b7b4805d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2b7b4805d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2b7b4805d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2b7b4805d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2b7b4805d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b2b7b4805d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2b7b4805d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b2b7b4805d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2b7b4805d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2b7b4805d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b2b7b4805d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b2b7b4805d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2b7b4805d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2b7b4805d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2b7b4805d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2b7b4805d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2b7b4805d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2b7b4805d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b2b7b4805d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b2b7b4805d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2b7b4805d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2b7b4805d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2b7b4805d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2b7b4805d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Инжиниринговый центр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новых технологий 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25" y="253575"/>
            <a:ext cx="691175" cy="7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4014600" y="3294925"/>
            <a:ext cx="4981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Разработка, производство, локализация, сервис</a:t>
            </a:r>
            <a:endParaRPr sz="1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254500" y="4669500"/>
            <a:ext cx="40641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Пермь 2021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 rot="-948610">
            <a:off x="518386" y="2408886"/>
            <a:ext cx="7874079" cy="55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формирование на базе вузов, центров оказывающих инжиниринговые услуги в интересах производственных компаний и оказывающих продвижение инновационных разработок вузов</a:t>
            </a:r>
            <a:endParaRPr sz="1300" b="1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311700" y="3261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ОЖИДАЕМЫЙ ЭФФЕКТ</a:t>
            </a:r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Для индустриальных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 партнеров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0849" y="1565074"/>
            <a:ext cx="855600" cy="9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3325" y="1565075"/>
            <a:ext cx="1906099" cy="11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410275" y="1603075"/>
            <a:ext cx="13605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Для ПНИПУ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189925" y="2507175"/>
            <a:ext cx="4300200" cy="2552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вовлечение в хозяйственный оборот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результатов исследований, оборудования,  полученного  в рамках  собственных программ развития;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 получение дополнительного дохода;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81099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повышение уровня проектно-ориентированного образования за счет участия студентов в реальных проектах;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содействие в трудоустройстве выпускников.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4657250" y="2514775"/>
            <a:ext cx="4414200" cy="2514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повышение эффективности деятельности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 за счет расширенного внедрения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 научно-технического задела;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рост уровня подготовки специалистов;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 рост предложения на рынке инжиниринга;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использование инфраструктуры Вузов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 и научных организаций.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925" y="52225"/>
            <a:ext cx="1163376" cy="116337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261750" y="210700"/>
            <a:ext cx="8620500" cy="7923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ПРЕДЛАГАЕМАЯ ПЕРСПЕКТИВНАЯ СТРУКТУРА ЦЕНТРА</a:t>
            </a:r>
            <a:endParaRPr sz="20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3"/>
          <p:cNvSpPr/>
          <p:nvPr/>
        </p:nvSpPr>
        <p:spPr>
          <a:xfrm rot="10800000" flipH="1">
            <a:off x="209450" y="1990550"/>
            <a:ext cx="2796300" cy="2493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3"/>
          <p:cNvSpPr/>
          <p:nvPr/>
        </p:nvSpPr>
        <p:spPr>
          <a:xfrm rot="10800000" flipH="1">
            <a:off x="3210425" y="1988900"/>
            <a:ext cx="2629500" cy="24555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3"/>
          <p:cNvSpPr/>
          <p:nvPr/>
        </p:nvSpPr>
        <p:spPr>
          <a:xfrm rot="10800000" flipH="1">
            <a:off x="6049100" y="1988900"/>
            <a:ext cx="2629500" cy="24555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3"/>
          <p:cNvSpPr txBox="1"/>
          <p:nvPr/>
        </p:nvSpPr>
        <p:spPr>
          <a:xfrm>
            <a:off x="371775" y="1147225"/>
            <a:ext cx="8510400" cy="5106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ИНЖИНИРИНГОВЫЙ ЦЕНТР НОВЫХ ТЕХНОЛОГИЙ</a:t>
            </a:r>
            <a:endParaRPr sz="15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896500" y="2104500"/>
            <a:ext cx="20208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Бюро внедрения инноваций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531825" y="2651525"/>
            <a:ext cx="2385600" cy="17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ru" sz="1200" b="1">
                <a:latin typeface="Times New Roman"/>
                <a:ea typeface="Times New Roman"/>
                <a:cs typeface="Times New Roman"/>
                <a:sym typeface="Times New Roman"/>
              </a:rPr>
              <a:t>Курирование внедрения инноваций на предприятиях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ru" sz="1200" b="1">
                <a:latin typeface="Times New Roman"/>
                <a:ea typeface="Times New Roman"/>
                <a:cs typeface="Times New Roman"/>
                <a:sym typeface="Times New Roman"/>
              </a:rPr>
              <a:t>Взаимодействие с НТС 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ru" sz="1200" b="1">
                <a:latin typeface="Times New Roman"/>
                <a:ea typeface="Times New Roman"/>
                <a:cs typeface="Times New Roman"/>
                <a:sym typeface="Times New Roman"/>
              </a:rPr>
              <a:t>Взаимодействие с НОЦ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ru" sz="1200" b="1">
                <a:latin typeface="Times New Roman"/>
                <a:ea typeface="Times New Roman"/>
                <a:cs typeface="Times New Roman"/>
                <a:sym typeface="Times New Roman"/>
              </a:rPr>
              <a:t>Взаимодействие с ЦК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ru" sz="1200" b="1">
                <a:latin typeface="Times New Roman"/>
                <a:ea typeface="Times New Roman"/>
                <a:cs typeface="Times New Roman"/>
                <a:sym typeface="Times New Roman"/>
              </a:rPr>
              <a:t>Организация исследований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4140625" y="2133750"/>
            <a:ext cx="1147200" cy="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ОКБ</a:t>
            </a:r>
            <a:endParaRPr sz="15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464450" y="2613525"/>
            <a:ext cx="2153100" cy="17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Char char="●"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Инжиниринг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Char char="●"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Разработка проектной документации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Char char="●"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Разработка конструкторской документации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Char char="●"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Разработка технологической документации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6936500" y="2066525"/>
            <a:ext cx="16638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Бюро организации производства</a:t>
            </a:r>
            <a:endParaRPr sz="13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6214750" y="2621125"/>
            <a:ext cx="2286900" cy="17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Char char="●"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Опытное производство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Char char="●"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Мелкосерийное производство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Char char="●"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Производство кооперацией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Char char="●"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Лаборатории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imes New Roman"/>
              <a:buChar char="●"/>
            </a:pP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Сервис</a:t>
            </a: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750" y="2014113"/>
            <a:ext cx="691374" cy="691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525" y="1995188"/>
            <a:ext cx="691376" cy="69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0425" y="2014125"/>
            <a:ext cx="747833" cy="6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311700" y="3110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КЛЮЧЕВЫЕ СТАРТОВЫЕ ПРОЕКТЫ </a:t>
            </a:r>
            <a:endParaRPr/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25" y="1330200"/>
            <a:ext cx="1921725" cy="13793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6675" y="2571750"/>
            <a:ext cx="2082475" cy="14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425" y="3759543"/>
            <a:ext cx="2082475" cy="134353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 txBox="1"/>
          <p:nvPr/>
        </p:nvSpPr>
        <p:spPr>
          <a:xfrm>
            <a:off x="2233650" y="1838600"/>
            <a:ext cx="4499659" cy="41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«Городская </a:t>
            </a:r>
            <a:r>
              <a:rPr lang="ru" sz="1600" b="1" dirty="0">
                <a:latin typeface="Times New Roman"/>
                <a:ea typeface="Times New Roman"/>
                <a:cs typeface="Times New Roman"/>
                <a:sym typeface="Times New Roman"/>
              </a:rPr>
              <a:t>газовая </a:t>
            </a:r>
            <a:r>
              <a:rPr lang="ru" sz="1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инфраструктура»</a:t>
            </a:r>
            <a:endParaRPr sz="1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1573024" y="2932625"/>
            <a:ext cx="5485051" cy="6969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27300" indent="-2437300">
              <a:spcBef>
                <a:spcPts val="1000"/>
              </a:spcBef>
            </a:pPr>
            <a:r>
              <a:rPr lang="ru" sz="16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«Источники </a:t>
            </a:r>
            <a:r>
              <a:rPr lang="ru" sz="1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энергии на нестандартных </a:t>
            </a:r>
            <a:r>
              <a:rPr lang="ru" sz="16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видах топлива»</a:t>
            </a:r>
            <a:endParaRPr lang="ru" sz="16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2416000" y="4079850"/>
            <a:ext cx="6374400" cy="820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27300" lvl="0" indent="-2437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 Утилизация отходов методом высокотемпературного сжигания»</a:t>
            </a:r>
            <a:endParaRPr sz="16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311700" y="2806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Приглашение деканатов к сотрудничеству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2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1" name="Google Shape;191;p25"/>
          <p:cNvSpPr txBox="1"/>
          <p:nvPr/>
        </p:nvSpPr>
        <p:spPr>
          <a:xfrm>
            <a:off x="197525" y="1466325"/>
            <a:ext cx="8843400" cy="361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Times New Roman"/>
                <a:ea typeface="Times New Roman"/>
                <a:cs typeface="Times New Roman"/>
                <a:sym typeface="Times New Roman"/>
              </a:rPr>
              <a:t>Предлагается :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 b="1">
                <a:latin typeface="Times New Roman"/>
                <a:ea typeface="Times New Roman"/>
                <a:cs typeface="Times New Roman"/>
                <a:sym typeface="Times New Roman"/>
              </a:rPr>
              <a:t>Провести анализ существующих у кафедр научно-производственных связей с индустриальными партнерами на предмет возможности расширения объема предоставляемых услуг с учетом инжиниринговых возможностей университета;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 b="1">
                <a:latin typeface="Times New Roman"/>
                <a:ea typeface="Times New Roman"/>
                <a:cs typeface="Times New Roman"/>
                <a:sym typeface="Times New Roman"/>
              </a:rPr>
              <a:t>Подготовить совместно с Департаментом науки и инноваций предложения  Бизнесу по расширению объемов инжиниринговых услуг путем комплексного решения существующих проблем и внедрения современных технологий на предприятиях индустриальных партнеров;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 b="1">
                <a:latin typeface="Times New Roman"/>
                <a:ea typeface="Times New Roman"/>
                <a:cs typeface="Times New Roman"/>
                <a:sym typeface="Times New Roman"/>
              </a:rPr>
              <a:t>Провести работу среди студенчества по вербовке  наиболее активной и инновационной его части  в  ряды сотрудников  Инжинирингового Центра Новых Технологий.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2" name="Google Shape;19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53" y="98749"/>
            <a:ext cx="1298897" cy="8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>
            <a:spLocks noGrp="1"/>
          </p:cNvSpPr>
          <p:nvPr>
            <p:ph type="ctrTitle"/>
          </p:nvPr>
        </p:nvSpPr>
        <p:spPr>
          <a:xfrm>
            <a:off x="311700" y="273800"/>
            <a:ext cx="8520600" cy="12825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</a:rPr>
              <a:t>БЛАГОДАРИМ ЗА ВНИМАНИЕ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9" name="Google Shape;199;p26"/>
          <p:cNvSpPr txBox="1"/>
          <p:nvPr/>
        </p:nvSpPr>
        <p:spPr>
          <a:xfrm>
            <a:off x="102311" y="1671634"/>
            <a:ext cx="6184200" cy="15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1270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 dirty="0">
                <a:solidFill>
                  <a:srgbClr val="9848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Лобковский </a:t>
            </a:r>
            <a:r>
              <a:rPr lang="ru" sz="2350" dirty="0" smtClean="0">
                <a:solidFill>
                  <a:srgbClr val="9848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Сергей </a:t>
            </a:r>
            <a:r>
              <a:rPr lang="ru" sz="2350" dirty="0">
                <a:solidFill>
                  <a:srgbClr val="9848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Анатольевич - </a:t>
            </a:r>
            <a:endParaRPr sz="2350" dirty="0">
              <a:solidFill>
                <a:srgbClr val="98480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12700" lvl="0" indent="0" algn="l" rtl="0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350" dirty="0">
                <a:solidFill>
                  <a:srgbClr val="9848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к.т.н., доцент               </a:t>
            </a:r>
            <a:r>
              <a:rPr lang="ru" sz="235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lang="ru" sz="2350" dirty="0" smtClean="0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</a:t>
            </a:r>
            <a:r>
              <a:rPr lang="ru" sz="2350" dirty="0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" sz="2350" dirty="0">
                <a:solidFill>
                  <a:srgbClr val="131C1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+7 912 982 97 83</a:t>
            </a:r>
            <a:endParaRPr sz="2350" dirty="0">
              <a:solidFill>
                <a:srgbClr val="131C1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2350" dirty="0">
                <a:solidFill>
                  <a:srgbClr val="4F6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" sz="2350" dirty="0">
                <a:solidFill>
                  <a:srgbClr val="9848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s.lobkovskij@ciid.ru</a:t>
            </a:r>
            <a:endParaRPr sz="2350" dirty="0">
              <a:solidFill>
                <a:srgbClr val="98480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3069375" y="3563225"/>
            <a:ext cx="5827200" cy="13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235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Федоровцев Павел Игоревич       </a:t>
            </a:r>
            <a:endParaRPr sz="235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lvl="0" indent="0" algn="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235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тел. +7 952 644 78 99</a:t>
            </a:r>
            <a:endParaRPr sz="235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lvl="0" indent="0" algn="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235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E-mail: fedorovcev@gmail.com</a:t>
            </a:r>
            <a:endParaRPr sz="235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1" name="Google Shape;20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5775" y="1503125"/>
            <a:ext cx="2894624" cy="1779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 l="19610" t="-1053" r="8213" b="9411"/>
          <a:stretch/>
        </p:blipFill>
        <p:spPr>
          <a:xfrm>
            <a:off x="5646261" y="1451530"/>
            <a:ext cx="3418614" cy="3357063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43697" y="373037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Текущие потребности  и запросы индустриальных партнеров</a:t>
            </a:r>
            <a:endParaRPr sz="30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5491500" cy="3294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❏"/>
            </a:pPr>
            <a:r>
              <a:rPr lang="ru" sz="1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компетенций  : разработка, производство,   локализация, сервис;</a:t>
            </a:r>
            <a:endParaRPr sz="15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❏"/>
            </a:pPr>
            <a:r>
              <a:rPr lang="ru" sz="1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Задействование и развитие  существующего производственного потенциала;</a:t>
            </a:r>
            <a:endParaRPr sz="15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❏"/>
            </a:pPr>
            <a:r>
              <a:rPr lang="ru" sz="1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Удовлетворение существующего спроса предприятий;</a:t>
            </a:r>
            <a:endParaRPr sz="15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❏"/>
            </a:pPr>
            <a:r>
              <a:rPr lang="ru" sz="1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Увеличение доли предоставления инжиниринговых услуг;</a:t>
            </a:r>
            <a:endParaRPr sz="15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❏"/>
            </a:pPr>
            <a:r>
              <a:rPr lang="ru" sz="1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Подготовка кадров под технологические задачи предприятий;</a:t>
            </a:r>
            <a:endParaRPr sz="15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❏"/>
            </a:pPr>
            <a:r>
              <a:rPr lang="ru" sz="1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Увеличение доли научно-исследовательской      </a:t>
            </a:r>
            <a:r>
              <a:rPr lang="ru" sz="15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составляющей </a:t>
            </a:r>
            <a:r>
              <a:rPr lang="ru" sz="1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предоставляемых услугах</a:t>
            </a:r>
            <a:endParaRPr sz="15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Приглашение деканатов к сотрудничеству с ИЦНТ</a:t>
            </a:r>
            <a:endParaRPr sz="3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Комплексно решать любые  задачи и проблемы бизнеса, включая разработку конструкторской, технологической и эксплуатационной документации, изготовление опытного образца , а также организацию сервисных услуг, по силам инжиниринговым структурам университета в плотной кооперации с кафедрами и субъектами инновационной инфраструктуры ПНИПУ. </a:t>
            </a:r>
            <a:r>
              <a:rPr lang="ru"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810" y="1383198"/>
            <a:ext cx="4125199" cy="367717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261750" y="210700"/>
            <a:ext cx="8620500" cy="7923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ru" sz="23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Приоритетные </a:t>
            </a:r>
            <a:r>
              <a:rPr lang="ru" sz="23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области специализации </a:t>
            </a:r>
            <a:r>
              <a:rPr lang="ru" sz="23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Центра на начальном этапе развития</a:t>
            </a:r>
            <a:endParaRPr sz="39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6"/>
          <p:cNvSpPr/>
          <p:nvPr/>
        </p:nvSpPr>
        <p:spPr>
          <a:xfrm rot="10800000" flipH="1">
            <a:off x="209450" y="1990550"/>
            <a:ext cx="2796300" cy="2493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3210425" y="1988900"/>
            <a:ext cx="2629500" cy="24555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 rot="10800000" flipH="1">
            <a:off x="6049100" y="1988900"/>
            <a:ext cx="2629500" cy="24555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95575" y="1978550"/>
            <a:ext cx="2629500" cy="2265600"/>
          </a:xfrm>
          <a:prstGeom prst="rect">
            <a:avLst/>
          </a:prstGeom>
        </p:spPr>
        <p:txBody>
          <a:bodyPr spcFirstLastPara="1" wrap="square" lIns="360000" tIns="91425" rIns="91425" bIns="91425" anchor="t" anchorCtr="0">
            <a:noAutofit/>
          </a:bodyPr>
          <a:lstStyle/>
          <a:p>
            <a:pPr marL="0" lvl="0" indent="-76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ru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Перспективные технологии возобновляемой энергетики;</a:t>
            </a:r>
            <a:endParaRPr sz="1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76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ru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Малая распределенная энергетика;    </a:t>
            </a:r>
            <a:endParaRPr sz="1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76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ru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Экологически чистая тепловая энергетика высокой эффективности;</a:t>
            </a:r>
            <a:endParaRPr sz="1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76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●"/>
            </a:pPr>
            <a:r>
              <a:rPr lang="ru" sz="1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Интеллектуальная энергети- ческая система России;</a:t>
            </a:r>
            <a:endParaRPr sz="12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400">
              <a:solidFill>
                <a:schemeClr val="lt1"/>
              </a:solidFill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imes New Roman"/>
              <a:buChar char="●"/>
            </a:pPr>
            <a:r>
              <a:rPr lang="ru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Новые полимерные композиционные материалы и технологии; </a:t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69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imes New Roman"/>
              <a:buChar char="●"/>
            </a:pPr>
            <a:r>
              <a:rPr lang="ru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Структурные превращения при получении и обработке композиционных материалов и покрытий с использованием концентрированных источников энергии; </a:t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69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imes New Roman"/>
              <a:buChar char="●"/>
            </a:pPr>
            <a:r>
              <a:rPr lang="ru" sz="1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Авиационная мобильность и авиационные технологии;</a:t>
            </a:r>
            <a:endParaRPr sz="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71775" y="1147225"/>
            <a:ext cx="8510400" cy="51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latin typeface="Times New Roman"/>
                <a:ea typeface="Times New Roman"/>
                <a:cs typeface="Times New Roman"/>
                <a:sym typeface="Times New Roman"/>
              </a:rPr>
              <a:t>Удовлетворение спроса на качественные инжиниринговые услуги в </a:t>
            </a:r>
            <a:r>
              <a:rPr lang="ru" sz="15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направлениях:</a:t>
            </a:r>
            <a:endParaRPr sz="15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6070400" y="1990550"/>
            <a:ext cx="26667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-82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Char char="●"/>
            </a:pPr>
            <a:r>
              <a:rPr lang="ru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Национальная суперкомпью-</a:t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терная технологическая плат-</a:t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форма;</a:t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lvl="0" indent="-82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Char char="●"/>
            </a:pPr>
            <a:r>
              <a:rPr lang="ru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Замкнутый ядерно-топливный </a:t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цикл с реакторами на </a:t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быстрых нейтронах;</a:t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marR="0" lvl="0" indent="-82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Times New Roman"/>
              <a:buChar char="●"/>
            </a:pPr>
            <a:r>
              <a:rPr lang="ru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Технология добычи и </a:t>
            </a:r>
            <a:endParaRPr sz="1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использования водорода; </a:t>
            </a:r>
            <a:r>
              <a:rPr lang="ru" sz="2000"/>
              <a:t>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ЦК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494" y="300537"/>
            <a:ext cx="5345506" cy="4399351"/>
          </a:xfrm>
          <a:prstGeom prst="rect">
            <a:avLst/>
          </a:prstGeom>
        </p:spPr>
      </p:pic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Миссия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Центра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Быть системным интегратором бизнес-процессов, обеспечивающим комплексное и наиболее эффективное решение задач технологического развития Российской Федерации и реализации собственных проектов.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235750" y="2426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Основные направления деятельности </a:t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165475" y="1413125"/>
            <a:ext cx="8813100" cy="91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-8255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ru" sz="1300" b="1">
                <a:latin typeface="Times New Roman"/>
                <a:ea typeface="Times New Roman"/>
                <a:cs typeface="Times New Roman"/>
                <a:sym typeface="Times New Roman"/>
              </a:rPr>
              <a:t>Промышленный (технологический) инжиниринг предприятий высокотехнологичных отраслей, включая двигателестроение, авиационную промышленность, энергетическое машиностроение, станкостроение, производство строительной и специальной техники и др.  на конкурентоспособном мировом уровне;</a:t>
            </a:r>
            <a:endParaRPr sz="1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165450" y="3503938"/>
            <a:ext cx="8813100" cy="51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-98425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Содействие целевой подготовке кадров;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165450" y="4330550"/>
            <a:ext cx="8813100" cy="51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-88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Организация сервисных услуг для индустриальных партнеров.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" name="Рисунок 10" descr="rabota-chehi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635" y="2833903"/>
            <a:ext cx="1993897" cy="2309597"/>
          </a:xfrm>
          <a:prstGeom prst="rect">
            <a:avLst/>
          </a:prstGeom>
        </p:spPr>
      </p:pic>
      <p:sp>
        <p:nvSpPr>
          <p:cNvPr id="109" name="Google Shape;109;p18"/>
          <p:cNvSpPr txBox="1"/>
          <p:nvPr/>
        </p:nvSpPr>
        <p:spPr>
          <a:xfrm>
            <a:off x="191052" y="2613381"/>
            <a:ext cx="8813100" cy="51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179999" lvl="0" indent="-88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Реализация эффективных принципов и форм интеграции науки, образования и бизнеса;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ЦЕЛИ</a:t>
            </a: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197525" y="1481500"/>
            <a:ext cx="8699100" cy="2218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eriod"/>
            </a:pPr>
            <a:r>
              <a:rPr lang="ru" sz="1600" b="1">
                <a:latin typeface="Times New Roman"/>
                <a:ea typeface="Times New Roman"/>
                <a:cs typeface="Times New Roman"/>
                <a:sym typeface="Times New Roman"/>
              </a:rPr>
              <a:t>Оптимизация процесса разработок, производства и внедрения передовых технологий: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69999" lvl="0" indent="168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 b="1">
                <a:latin typeface="Times New Roman"/>
                <a:ea typeface="Times New Roman"/>
                <a:cs typeface="Times New Roman"/>
                <a:sym typeface="Times New Roman"/>
              </a:rPr>
              <a:t>через создание новых отечественных инновационных технологий;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90000" lvl="0" indent="441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ru" sz="1600" b="1">
                <a:latin typeface="Times New Roman"/>
                <a:ea typeface="Times New Roman"/>
                <a:cs typeface="Times New Roman"/>
                <a:sym typeface="Times New Roman"/>
              </a:rPr>
              <a:t>через систематизацию импорта передовых технологий ведущих мировых производителей и реверсивный инжиниринг;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220325" y="3965900"/>
            <a:ext cx="8676300" cy="97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2735125" bIns="91425" anchor="t" anchorCtr="0">
            <a:noAutofit/>
          </a:bodyPr>
          <a:lstStyle/>
          <a:p>
            <a:pPr marL="89999" lvl="0" indent="0" algn="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600" b="1">
                <a:latin typeface="Times New Roman"/>
                <a:ea typeface="Times New Roman"/>
                <a:cs typeface="Times New Roman"/>
                <a:sym typeface="Times New Roman"/>
              </a:rPr>
              <a:t>            2.   Привлечение внешнего финансирования.</a:t>
            </a:r>
            <a:endParaRPr sz="1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075" y="2317250"/>
            <a:ext cx="1659525" cy="107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877" y="3998325"/>
            <a:ext cx="1254976" cy="90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11700" y="3220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ЗАДАЧИ</a:t>
            </a: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451" y="1345425"/>
            <a:ext cx="3086750" cy="205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25" y="61425"/>
            <a:ext cx="1374675" cy="11449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29" name="Google Shape;129;p20"/>
          <p:cNvSpPr txBox="1"/>
          <p:nvPr/>
        </p:nvSpPr>
        <p:spPr>
          <a:xfrm>
            <a:off x="45575" y="1321975"/>
            <a:ext cx="5835000" cy="102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latin typeface="Times New Roman"/>
                <a:ea typeface="Times New Roman"/>
                <a:cs typeface="Times New Roman"/>
                <a:sym typeface="Times New Roman"/>
              </a:rPr>
              <a:t>1.Организация взаимодействия ИЦ с различными структурными подразделениями Университета, ведущими предприятиями региона, зарубежными и Российскими компаниями для реализации поставленных целей и привлечения к работе специалистов всех ступеней, включая студентов и аспирантов ПНИПУ;</a:t>
            </a:r>
            <a:endParaRPr sz="12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49475" y="2377975"/>
            <a:ext cx="5827200" cy="1025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Times New Roman"/>
                <a:ea typeface="Times New Roman"/>
                <a:cs typeface="Times New Roman"/>
                <a:sym typeface="Times New Roman"/>
              </a:rPr>
              <a:t>2.Участие в формировании базы данных технологических задач и НИОКР для промышленных предприятий и формирование временных научных коллективов с привлечением сторонних специалистов и компаний, обладающих соответствующими компетенциями для эффективного решения поставленных задач;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45575" y="3472050"/>
            <a:ext cx="8904300" cy="46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Times New Roman"/>
                <a:ea typeface="Times New Roman"/>
                <a:cs typeface="Times New Roman"/>
                <a:sym typeface="Times New Roman"/>
              </a:rPr>
              <a:t>3.Организация взаимодействия ПНИПУ с объединениями российских и зарубежных инжиниринговых компаний, вхождение в общую информационную базу и сетевое взаимодействие таких объединений ;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53175" y="3996275"/>
            <a:ext cx="8904300" cy="34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Times New Roman"/>
                <a:ea typeface="Times New Roman"/>
                <a:cs typeface="Times New Roman"/>
                <a:sym typeface="Times New Roman"/>
              </a:rPr>
              <a:t>4.Разработка, освоение и внедрение новых наукоемких технологий во взаимодействии со структурами университета;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60775" y="4436925"/>
            <a:ext cx="8889000" cy="501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latin typeface="Times New Roman"/>
                <a:ea typeface="Times New Roman"/>
                <a:cs typeface="Times New Roman"/>
                <a:sym typeface="Times New Roman"/>
              </a:rPr>
              <a:t>5.Трансферт передовых технологий на основе сотрудничества с зарубежными инжиниринговыми центрами и производителями</a:t>
            </a:r>
            <a:r>
              <a:rPr lang="ru" sz="2000"/>
              <a:t>;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ormacionempre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5540"/>
            <a:ext cx="3897508" cy="3001081"/>
          </a:xfrm>
          <a:prstGeom prst="rect">
            <a:avLst/>
          </a:prstGeom>
        </p:spPr>
      </p:pic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64900" y="2958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ФУНКЦИИ ЦЕНТРА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350" y="77975"/>
            <a:ext cx="1141749" cy="113762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141" name="Google Shape;141;p21"/>
          <p:cNvSpPr txBox="1"/>
          <p:nvPr/>
        </p:nvSpPr>
        <p:spPr>
          <a:xfrm>
            <a:off x="3684775" y="1344750"/>
            <a:ext cx="5386500" cy="373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Развитие строительного и технологического инжиниринга для наиболее эффективного решения задач предприятий промышленности путем кооперации структурных подразделений Университета и высокотехнологичных производственных компаний по основным направлениям: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инженерно-техническое проектирование изделий, технологических (производственных) процессов, объектов капитального строительства;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инженерно-технические консультации (не относящиеся к конкретным проектам инженерно-технического проектирования);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управление проектами;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консалтинговые услуги;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производственные услуги;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ru" b="1" dirty="0">
                <a:latin typeface="Times New Roman"/>
                <a:ea typeface="Times New Roman"/>
                <a:cs typeface="Times New Roman"/>
                <a:sym typeface="Times New Roman"/>
              </a:rPr>
              <a:t>услуги сервиса.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793</Words>
  <Application>Microsoft Office PowerPoint</Application>
  <PresentationFormat>Экран (16:9)</PresentationFormat>
  <Paragraphs>115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Merriweather</vt:lpstr>
      <vt:lpstr>Times New Roman</vt:lpstr>
      <vt:lpstr>Roboto</vt:lpstr>
      <vt:lpstr>Paradigm</vt:lpstr>
      <vt:lpstr>Инжиниринговый центр  новых технологий </vt:lpstr>
      <vt:lpstr>Текущие потребности  и запросы индустриальных партнеров</vt:lpstr>
      <vt:lpstr>Приглашение деканатов к сотрудничеству с ИЦНТ</vt:lpstr>
      <vt:lpstr>Приоритетные области специализации Центра на начальном этапе развития</vt:lpstr>
      <vt:lpstr>Миссия  Центра</vt:lpstr>
      <vt:lpstr>Основные направления деятельности </vt:lpstr>
      <vt:lpstr>ЦЕЛИ</vt:lpstr>
      <vt:lpstr>ЗАДАЧИ</vt:lpstr>
      <vt:lpstr>ФУНКЦИИ ЦЕНТРА</vt:lpstr>
      <vt:lpstr>ОЖИДАЕМЫЙ ЭФФЕКТ</vt:lpstr>
      <vt:lpstr>ПРЕДЛАГАЕМАЯ ПЕРСПЕКТИВНАЯ СТРУКТУРА ЦЕНТРА </vt:lpstr>
      <vt:lpstr>КЛЮЧЕВЫЕ СТАРТОВЫЕ ПРОЕКТЫ </vt:lpstr>
      <vt:lpstr>Приглашение деканатов к сотрудничеству</vt:lpstr>
      <vt:lpstr>БЛАГОДАРИМ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Инжиниринговый центр  новых технологий</dc:title>
  <dc:creator>Сергей</dc:creator>
  <cp:lastModifiedBy>Сергей</cp:lastModifiedBy>
  <cp:revision>2</cp:revision>
  <dcterms:modified xsi:type="dcterms:W3CDTF">2021-03-05T07:00:36Z</dcterms:modified>
</cp:coreProperties>
</file>