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2" r:id="rId27"/>
    <p:sldId id="281" r:id="rId28"/>
    <p:sldId id="283" r:id="rId29"/>
    <p:sldId id="284" r:id="rId30"/>
    <p:sldId id="286" r:id="rId31"/>
    <p:sldId id="285" r:id="rId32"/>
    <p:sldId id="288" r:id="rId33"/>
    <p:sldId id="287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3B083C-FBD2-48F5-8589-345E02A8C23E}" type="datetimeFigureOut">
              <a:rPr lang="ru-RU" smtClean="0"/>
              <a:pPr/>
              <a:t>06.09.2021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67CEF-A471-4626-8E2B-405BB8172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Профессиональный стандарт 01.005: Специалист в области воспитания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dirty="0" smtClean="0">
                <a:solidFill>
                  <a:srgbClr val="C00000"/>
                </a:solidFill>
              </a:rPr>
              <a:t>Утвержден приказом Министерства труда и социальной защиты РФ от 10.01.2017 № 10н</a:t>
            </a:r>
            <a:endParaRPr lang="ru-RU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Планирование мер по социально-педагогической поддержке обучающихся в процессе социализации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(A/01.6)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Разрабатывать программы формирования у обучающихся социальной компетентности</a:t>
            </a:r>
            <a:r>
              <a:rPr lang="en-US" i="1" dirty="0" smtClean="0"/>
              <a:t>; </a:t>
            </a:r>
            <a:r>
              <a:rPr lang="ru-RU" i="1" dirty="0" smtClean="0"/>
              <a:t>Разрабатывать мероприятия по социальной адаптации обучающихся к новой жизненной ситуации</a:t>
            </a:r>
            <a:r>
              <a:rPr lang="en-US" i="1" dirty="0" smtClean="0"/>
              <a:t>; </a:t>
            </a:r>
            <a:r>
              <a:rPr lang="ru-RU" i="1" dirty="0" smtClean="0"/>
              <a:t>Планировать мероприятия по профилактике </a:t>
            </a:r>
            <a:r>
              <a:rPr lang="ru-RU" i="1" dirty="0" err="1" smtClean="0"/>
              <a:t>девиантного</a:t>
            </a:r>
            <a:r>
              <a:rPr lang="ru-RU" i="1" dirty="0" smtClean="0"/>
              <a:t> поведения обучающихся</a:t>
            </a:r>
            <a:r>
              <a:rPr lang="en-US" i="1" dirty="0" smtClean="0"/>
              <a:t>; </a:t>
            </a:r>
            <a:r>
              <a:rPr lang="ru-RU" i="1" dirty="0" smtClean="0"/>
              <a:t>Оказывать обучающимся первую помощь</a:t>
            </a:r>
            <a:r>
              <a:rPr lang="en-US" i="1" dirty="0" smtClean="0"/>
              <a:t>…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Планирование мер по социально-педагогической поддержке обучающихся в процессе социализации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(A/01.6)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Нормативные правовые акты Российской Федерации в области образования, воспитания, социальной работы с детьми и молодежью</a:t>
            </a:r>
            <a:r>
              <a:rPr lang="en-US" i="1" dirty="0" smtClean="0"/>
              <a:t>; </a:t>
            </a:r>
            <a:r>
              <a:rPr lang="ru-RU" i="1" dirty="0" smtClean="0"/>
              <a:t>Способы обеспечения реализации и защиты прав обучающихся в процессе образования</a:t>
            </a:r>
            <a:r>
              <a:rPr lang="en-US" i="1" dirty="0" smtClean="0"/>
              <a:t>; </a:t>
            </a:r>
            <a:r>
              <a:rPr lang="ru-RU" i="1" dirty="0" smtClean="0"/>
              <a:t>Подходы к планированию мероприятий по организации свободного времени обучающихся</a:t>
            </a:r>
            <a:r>
              <a:rPr lang="en-US" i="1" dirty="0" smtClean="0"/>
              <a:t>; </a:t>
            </a:r>
            <a:r>
              <a:rPr lang="ru-RU" i="1" dirty="0" smtClean="0"/>
              <a:t>Теоретические и практические знания по учебной дисциплине "Первая помощь“</a:t>
            </a:r>
            <a:r>
              <a:rPr lang="en-US" i="1" dirty="0" smtClean="0"/>
              <a:t>…</a:t>
            </a:r>
            <a:endParaRPr lang="ru-RU" i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социально-педагогической поддержки обучающихся в процессе социализации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b="1" dirty="0" smtClean="0">
                <a:solidFill>
                  <a:srgbClr val="002060"/>
                </a:solidFill>
              </a:rPr>
              <a:t>А/02.6</a:t>
            </a:r>
            <a:r>
              <a:rPr lang="en-US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Реализация культурно-просветительских программ и мероприятий по формированию у обучающихся социальной компетентности и позитивного социального опыта</a:t>
            </a:r>
            <a:endParaRPr lang="en-US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Реализовывать меры по социально-педагогической поддержке обучающихся в освоении образовательных программ</a:t>
            </a:r>
            <a:endParaRPr lang="en-US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Нормативные правовые акты, определяющие меры ответственности педагогических работников за жизнь и здоровье обучающихся</a:t>
            </a:r>
            <a:r>
              <a:rPr lang="en-US" i="1" dirty="0" smtClean="0"/>
              <a:t>; </a:t>
            </a:r>
            <a:r>
              <a:rPr lang="ru-RU" i="1" dirty="0" smtClean="0"/>
              <a:t>Права и свободы обучающихся в области образования</a:t>
            </a:r>
            <a:endParaRPr lang="en-US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Организационно-методическое обеспечение социально-педагогической поддержки обучающихся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2800" b="1" dirty="0" smtClean="0">
                <a:solidFill>
                  <a:srgbClr val="002060"/>
                </a:solidFill>
              </a:rPr>
              <a:t>А/03.6</a:t>
            </a:r>
            <a:r>
              <a:rPr lang="en-US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Организация и методическое обеспечение контроля результатов деятельности по социально-педагогической поддержке обучающихся</a:t>
            </a:r>
            <a:endParaRPr lang="en-US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Проводить мероприятия по формированию безопасной информационной среды</a:t>
            </a:r>
            <a:endParaRPr lang="en-US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Основы образовательного менеджмента, управления воспитательным процессом, организационной культуры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деятельности детских общественных объединений в образовательной организации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B/6)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smtClean="0"/>
              <a:t>Старший вожатый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нет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Оказание обучающимся педагогической поддержки в создании общественных объединений (</a:t>
            </a:r>
            <a:r>
              <a:rPr lang="en-US" sz="2800" b="1" dirty="0" smtClean="0">
                <a:solidFill>
                  <a:srgbClr val="002060"/>
                </a:solidFill>
              </a:rPr>
              <a:t>B/01.6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Организационно-педагогическая поддержка самоорганизации обучающихся, их инициатив по созданию общественных объединений в форме консультирования, делегирования функций, обучающих занятий, создания педагогических ситуаций, пошаговых инструкций, сотрудничества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Применять технологии педагогического стимулирования обучающихся к самореализации в социально и личностно значимой деятельности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Методы выявления лидерского потенциала обучающихся, их </a:t>
            </a:r>
            <a:r>
              <a:rPr lang="ru-RU" i="1" dirty="0" err="1" smtClean="0"/>
              <a:t>социокультурного</a:t>
            </a:r>
            <a:r>
              <a:rPr lang="ru-RU" i="1" dirty="0" smtClean="0"/>
              <a:t> опыта, интересов, потребностей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Педагогическое сопровождение деятельности детских общественных объединений (</a:t>
            </a:r>
            <a:r>
              <a:rPr lang="en-US" sz="2800" b="1" dirty="0" smtClean="0">
                <a:solidFill>
                  <a:srgbClr val="002060"/>
                </a:solidFill>
              </a:rPr>
              <a:t>B/02.6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Проведение коллективных творческих, массовых мероприятий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Осуществлять руководство одним или несколькими направлениями совместной деятельности субъектов воспитания в области гражданского, нравственного, трудового, экологического, эстетического, физического воспитания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Примерное содержание гражданского, нравственного, трудового, экологического, эстетического, физического воспитания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Развитие самоуправления обучающихся на основе социального партнерства социальных институтов (</a:t>
            </a:r>
            <a:r>
              <a:rPr lang="en-US" sz="2800" b="1" dirty="0" smtClean="0">
                <a:solidFill>
                  <a:srgbClr val="002060"/>
                </a:solidFill>
              </a:rPr>
              <a:t>B/03.6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Развитие форм и способов взаимодействия субъектов воспитания на основе самоуправления в образовательной организации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Устанавливать контакты с клубами по месту жительства, учреждениями культуры, спорта по вопросам воспитания обучающихся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Подходы к разработке и реализации программ совместной деятельности образовательного учреждения и других институтов социализации</a:t>
            </a:r>
            <a:endParaRPr lang="ru-RU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</a:t>
            </a:r>
            <a:b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педагогическое обеспечение воспитательного процесса (С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/6)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smtClean="0"/>
              <a:t>Педагог-организатор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нет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Организационно-педагогическое обеспечение проектирования и реализации программ воспитания</a:t>
            </a:r>
            <a:r>
              <a:rPr lang="en-US" sz="2800" i="1" dirty="0" smtClean="0"/>
              <a:t> </a:t>
            </a:r>
            <a:r>
              <a:rPr lang="ru-RU" sz="2800" b="1" dirty="0" smtClean="0">
                <a:solidFill>
                  <a:srgbClr val="002060"/>
                </a:solidFill>
              </a:rPr>
              <a:t>(</a:t>
            </a:r>
            <a:r>
              <a:rPr lang="en-US" sz="2800" b="1" dirty="0" smtClean="0">
                <a:solidFill>
                  <a:srgbClr val="002060"/>
                </a:solidFill>
              </a:rPr>
              <a:t>C/01.6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Изучение особенностей, интересов и потребностей обучающихся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Организовывать экологически ориентированную деятельность обучающихся, мероприятия по развитию у них экологической культуры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Формы и методы физического воспитания обучающихся, формирования у них ценностного отношения к здоровью</a:t>
            </a:r>
            <a:endParaRPr lang="ru-RU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Профессиональный стандарт 01.005: Общие сведения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Наименование вида профессиональной деятельности: </a:t>
            </a:r>
            <a:r>
              <a:rPr lang="ru-RU" b="1" i="1" u="sng" dirty="0">
                <a:solidFill>
                  <a:srgbClr val="0070C0"/>
                </a:solidFill>
              </a:rPr>
              <a:t>Педагогическая деятельность в области воспитания </a:t>
            </a:r>
            <a:r>
              <a:rPr lang="ru-RU" b="1" i="1" u="sng" dirty="0" smtClean="0">
                <a:solidFill>
                  <a:srgbClr val="0070C0"/>
                </a:solidFill>
              </a:rPr>
              <a:t>обучающихся</a:t>
            </a:r>
          </a:p>
          <a:p>
            <a:r>
              <a:rPr lang="ru-RU" dirty="0" smtClean="0"/>
              <a:t>Основная цель вида профессиональной деятельности: </a:t>
            </a:r>
            <a:r>
              <a:rPr lang="ru-RU" b="1" i="1" u="sng" dirty="0">
                <a:solidFill>
                  <a:srgbClr val="0070C0"/>
                </a:solidFill>
              </a:rPr>
              <a:t>Организация воспитательного процесса с целью духовно-нравственного, интеллектуального, физического развития и позитивной социализации обучающихся на основе формирования у них опыта социально и личностно значимой деятельности, поддержки их социальных инициатив и учета индивидуальных потребностей</a:t>
            </a:r>
            <a:endParaRPr lang="ru-RU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работы по одному или нескольким направлениям внеурочной деятельности (</a:t>
            </a:r>
            <a:r>
              <a:rPr lang="en-US" sz="2800" b="1" dirty="0" smtClean="0">
                <a:solidFill>
                  <a:srgbClr val="002060"/>
                </a:solidFill>
              </a:rPr>
              <a:t>C/02.6</a:t>
            </a:r>
            <a:r>
              <a:rPr lang="ru-RU" sz="2800" b="1" dirty="0" smtClean="0">
                <a:solidFill>
                  <a:srgbClr val="002060"/>
                </a:solidFill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Разработка программы внеурочной деятельности по одному из направлений ФГОС ОО: спортивно-оздоровительному, социальному, духовно-нравственному, </a:t>
            </a:r>
            <a:r>
              <a:rPr lang="ru-RU" i="1" dirty="0" err="1" smtClean="0"/>
              <a:t>общеинтеллектуальному</a:t>
            </a:r>
            <a:r>
              <a:rPr lang="ru-RU" i="1" dirty="0" smtClean="0"/>
              <a:t>, общекультурному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Проводить творческие занятия и мероприятия по выбранному направлению внеурочной деятельности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Примерное содержание внеурочной деятельности по спортивно-оздоровительному, социальному, духовно-нравственному, </a:t>
            </a:r>
            <a:r>
              <a:rPr lang="ru-RU" i="1" dirty="0" err="1" smtClean="0"/>
              <a:t>общеинтеллектуальному</a:t>
            </a:r>
            <a:r>
              <a:rPr lang="ru-RU" i="1" dirty="0" smtClean="0"/>
              <a:t>, общекультурному направлениям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Организационно-методическое обеспечение воспитательной деятельности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C/03.6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действия: </a:t>
            </a:r>
            <a:r>
              <a:rPr lang="ru-RU" i="1" dirty="0" smtClean="0"/>
              <a:t>Поиск и отбор актуальных информационно-методических материалов для осуществления воспитательной деятельности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умения: </a:t>
            </a:r>
            <a:r>
              <a:rPr lang="ru-RU" i="1" dirty="0" smtClean="0"/>
              <a:t>Анализировать методическую литературу, современный педагогический опыт организации воспитательного процесса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знания: </a:t>
            </a:r>
            <a:r>
              <a:rPr lang="ru-RU" i="1" dirty="0" smtClean="0"/>
              <a:t>Нормативно-методические основы организации воспитательной деятельности педагогов, ее планирования, ресурсного обеспечения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Воспитательная работа с группой обучающихся (</a:t>
            </a: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D/6)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70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smtClean="0"/>
              <a:t>Воспитатель, старший воспитатель (кроме воспитателя, старшего воспитателя в дошкольной образовательной организации)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Для старшего воспитателя стаж работы не менее двух лет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Планирование воспитательной деятельности с группой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обучающихся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D/01.6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Разработка </a:t>
            </a:r>
            <a:r>
              <a:rPr lang="ru-RU" i="1" dirty="0" smtClean="0"/>
              <a:t>плана воспитательной деятельности с группой обучающихся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Планировать </a:t>
            </a:r>
            <a:r>
              <a:rPr lang="ru-RU" i="1" dirty="0" smtClean="0"/>
              <a:t>меры по развитию самоуправления в группе обучающихся и формирования на его базе общественных объединений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</a:t>
            </a:r>
            <a:r>
              <a:rPr lang="ru-RU" i="1" dirty="0" smtClean="0"/>
              <a:t> </a:t>
            </a:r>
            <a:r>
              <a:rPr lang="ru-RU" i="1" dirty="0" smtClean="0"/>
              <a:t>Локальные </a:t>
            </a:r>
            <a:r>
              <a:rPr lang="ru-RU" i="1" dirty="0" smtClean="0"/>
              <a:t>акты образовательной организации в области воспитания; программы воспитания, реализуемые образовательной организацией</a:t>
            </a:r>
          </a:p>
          <a:p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социально и личностно значимой деятельности группы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обучающихся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D/02.6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Реализация </a:t>
            </a:r>
            <a:r>
              <a:rPr lang="ru-RU" i="1" dirty="0" smtClean="0"/>
              <a:t>мер по формированию микросреды и психологического климата, благоприятных для каждого обучающегося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Обеспечивать </a:t>
            </a:r>
            <a:r>
              <a:rPr lang="ru-RU" i="1" dirty="0" smtClean="0"/>
              <a:t>формирование пространства самореализации обучающихся с учетом их индивидуальных особенностей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Требования </a:t>
            </a:r>
            <a:r>
              <a:rPr lang="ru-RU" i="1" dirty="0" smtClean="0"/>
              <a:t>охраны труда, жизни и здоровья обучающихся при проведении занятий, мероприятий в образовательной организации и вне организации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Организационно-методическое обеспечение воспитательного процесса в группе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обучающихся (</a:t>
            </a:r>
            <a:r>
              <a:rPr lang="en-US" sz="2800" i="1" dirty="0" smtClean="0"/>
              <a:t>D/03.6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Координация </a:t>
            </a:r>
            <a:r>
              <a:rPr lang="ru-RU" i="1" dirty="0" smtClean="0"/>
              <a:t>и консультативная поддержка взаимодействия педагогов с группой обучающихся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err="1" smtClean="0"/>
              <a:t>Кoopдинирoвaть</a:t>
            </a:r>
            <a:r>
              <a:rPr lang="ru-RU" i="1" dirty="0" smtClean="0"/>
              <a:t> </a:t>
            </a:r>
            <a:r>
              <a:rPr lang="ru-RU" i="1" dirty="0" smtClean="0"/>
              <a:t>действия педагогов с группой обучающихся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Организационно-управленческие </a:t>
            </a:r>
            <a:r>
              <a:rPr lang="ru-RU" i="1" dirty="0" smtClean="0"/>
              <a:t>технологии координации действий педагогов с группой обучающихся</a:t>
            </a:r>
          </a:p>
          <a:p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Библиотечно-педагогическая деятельность в образовательной организации общего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образования (Е/6)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smtClean="0"/>
              <a:t>Педагог-библиотекарь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нет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Информационно-библиотечное сопровождение учебно-воспитательного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процесса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E/01.6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Формирование </a:t>
            </a:r>
            <a:r>
              <a:rPr lang="ru-RU" i="1" dirty="0" smtClean="0"/>
              <a:t>и пополнение библиотечного фонда в соответствии с образовательными программами учреждения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Осуществлять </a:t>
            </a:r>
            <a:r>
              <a:rPr lang="ru-RU" i="1" dirty="0" smtClean="0"/>
              <a:t>формирование библиотечного фонда, справочного аппарата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Теория </a:t>
            </a:r>
            <a:r>
              <a:rPr lang="ru-RU" i="1" dirty="0" smtClean="0"/>
              <a:t>библиотековедения, основы организации и управления библиотечным делом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Проведение мероприятий по воспитанию у обучающихся информационной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культуры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E/02.6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Консультирование </a:t>
            </a:r>
            <a:r>
              <a:rPr lang="ru-RU" i="1" dirty="0" smtClean="0"/>
              <a:t>обучающихся по работе с библиотечными каталогами и справочными изданиями, по информационной деятельности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</a:t>
            </a:r>
            <a:r>
              <a:rPr lang="ru-RU" i="1" dirty="0" smtClean="0"/>
              <a:t> </a:t>
            </a:r>
            <a:r>
              <a:rPr lang="ru-RU" i="1" dirty="0" smtClean="0"/>
              <a:t>Обучать </a:t>
            </a:r>
            <a:r>
              <a:rPr lang="ru-RU" i="1" dirty="0" smtClean="0"/>
              <a:t>обучающихся рациональным способам оформления результатов самостоятельной учебной и научно-исследовательской </a:t>
            </a:r>
            <a:r>
              <a:rPr lang="ru-RU" i="1" dirty="0" smtClean="0"/>
              <a:t>деятельности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Механизмы </a:t>
            </a:r>
            <a:r>
              <a:rPr lang="ru-RU" i="1" dirty="0" smtClean="0"/>
              <a:t>поиска информации в традиционной библиотечной и электронной среде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Организационно-методическое обеспечение мероприятий по развитию у обучающихся интереса к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чтению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E/03.6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Организация </a:t>
            </a:r>
            <a:r>
              <a:rPr lang="ru-RU" i="1" dirty="0" smtClean="0"/>
              <a:t>выставок книг в образовательном учреждении с участием обучающихся в презентации изданий, литературных </a:t>
            </a:r>
            <a:r>
              <a:rPr lang="ru-RU" i="1" dirty="0" smtClean="0"/>
              <a:t>произведений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Обеспечивать </a:t>
            </a:r>
            <a:r>
              <a:rPr lang="ru-RU" i="1" dirty="0" smtClean="0"/>
              <a:t>использование информационно-библиотечных ресурсов в различных видах внеурочной деятельности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Методика </a:t>
            </a:r>
            <a:r>
              <a:rPr lang="ru-RU" i="1" dirty="0" smtClean="0"/>
              <a:t>выявления эффективных форм и методов библиотечно-педагогической работы средствами литературы и чтения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Профессиональный стандарт 01.005: </a:t>
            </a:r>
            <a:br>
              <a:rPr lang="ru-RU" sz="3600" b="1" dirty="0" smtClean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>Общие сведения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dirty="0">
                <a:solidFill>
                  <a:srgbClr val="0070C0"/>
                </a:solidFill>
              </a:rPr>
              <a:t>Отнесение к группам занятий (код ОКЗ)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/>
              <a:t>Педагогические работники в средней </a:t>
            </a:r>
            <a:r>
              <a:rPr lang="ru-RU" b="1" i="1" dirty="0" smtClean="0"/>
              <a:t>школе (2330)</a:t>
            </a:r>
          </a:p>
          <a:p>
            <a:r>
              <a:rPr lang="ru-RU" b="1" i="1" dirty="0"/>
              <a:t>Педагогические работники в дошкольном </a:t>
            </a:r>
            <a:r>
              <a:rPr lang="ru-RU" b="1" i="1" dirty="0" smtClean="0"/>
              <a:t>образовании (2342)</a:t>
            </a:r>
          </a:p>
          <a:p>
            <a:r>
              <a:rPr lang="ru-RU" b="1" i="1" dirty="0"/>
              <a:t>Педагогические работники в начальном </a:t>
            </a:r>
            <a:r>
              <a:rPr lang="ru-RU" b="1" i="1" dirty="0" smtClean="0"/>
              <a:t>образовании (2341)</a:t>
            </a:r>
          </a:p>
          <a:p>
            <a:r>
              <a:rPr lang="ru-RU" b="1" i="1" dirty="0"/>
              <a:t>Специалисты в области образования, не входящие в другие </a:t>
            </a:r>
            <a:r>
              <a:rPr lang="ru-RU" b="1" i="1" dirty="0" smtClean="0"/>
              <a:t>группы (2359)</a:t>
            </a:r>
            <a:endParaRPr lang="ru-RU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Виды </a:t>
            </a:r>
            <a:r>
              <a:rPr lang="ru-RU" dirty="0">
                <a:solidFill>
                  <a:srgbClr val="0070C0"/>
                </a:solidFill>
              </a:rPr>
              <a:t>экономической деятельности (код ОКВЭД)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/>
              <a:t>Образование </a:t>
            </a:r>
            <a:r>
              <a:rPr lang="ru-RU" b="1" i="1" dirty="0" smtClean="0"/>
              <a:t>дошкольное (85.11)</a:t>
            </a:r>
          </a:p>
          <a:p>
            <a:r>
              <a:rPr lang="ru-RU" b="1" i="1" dirty="0" smtClean="0"/>
              <a:t>Образование </a:t>
            </a:r>
            <a:r>
              <a:rPr lang="ru-RU" b="1" i="1" dirty="0"/>
              <a:t>начальное </a:t>
            </a:r>
            <a:r>
              <a:rPr lang="ru-RU" b="1" i="1" dirty="0" smtClean="0"/>
              <a:t>общее (85.12)</a:t>
            </a:r>
          </a:p>
          <a:p>
            <a:r>
              <a:rPr lang="ru-RU" b="1" i="1" dirty="0"/>
              <a:t>Образование основное </a:t>
            </a:r>
            <a:r>
              <a:rPr lang="ru-RU" b="1" i="1" dirty="0" smtClean="0"/>
              <a:t>общее (85.13)</a:t>
            </a:r>
          </a:p>
          <a:p>
            <a:r>
              <a:rPr lang="ru-RU" b="1" i="1" dirty="0"/>
              <a:t>Образование среднее </a:t>
            </a:r>
            <a:r>
              <a:rPr lang="ru-RU" b="1" i="1" dirty="0" smtClean="0"/>
              <a:t>общее (85.14)</a:t>
            </a:r>
          </a:p>
          <a:p>
            <a:r>
              <a:rPr lang="ru-RU" b="1" i="1" dirty="0" smtClean="0"/>
              <a:t>Образование </a:t>
            </a:r>
            <a:r>
              <a:rPr lang="ru-RU" b="1" i="1" dirty="0"/>
              <a:t>профессиональное </a:t>
            </a:r>
            <a:r>
              <a:rPr lang="ru-RU" b="1" i="1" dirty="0" smtClean="0"/>
              <a:t>среднее (85.21)</a:t>
            </a:r>
          </a:p>
          <a:p>
            <a:r>
              <a:rPr lang="ru-RU" b="1" i="1" dirty="0">
                <a:solidFill>
                  <a:srgbClr val="C00000"/>
                </a:solidFill>
              </a:rPr>
              <a:t>О</a:t>
            </a:r>
            <a:r>
              <a:rPr lang="ru-RU" b="1" i="1" dirty="0" smtClean="0">
                <a:solidFill>
                  <a:srgbClr val="C00000"/>
                </a:solidFill>
              </a:rPr>
              <a:t>бразование высшее (85.22)</a:t>
            </a:r>
          </a:p>
          <a:p>
            <a:r>
              <a:rPr lang="ru-RU" b="1" i="1" dirty="0"/>
              <a:t>Образование дополнительное детей и </a:t>
            </a:r>
            <a:r>
              <a:rPr lang="ru-RU" b="1" i="1" dirty="0" smtClean="0"/>
              <a:t>взрослых (85.41)</a:t>
            </a:r>
            <a:endParaRPr lang="ru-RU" b="1" i="1" dirty="0"/>
          </a:p>
          <a:p>
            <a:endParaRPr lang="ru-RU" i="1" dirty="0"/>
          </a:p>
          <a:p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xmlns="" val="575310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1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Тьюторское</a:t>
            </a:r>
            <a:r>
              <a:rPr 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сопровождение </a:t>
            </a:r>
            <a:r>
              <a:rPr lang="ru-RU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обучающихся (</a:t>
            </a: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F/6)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77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err="1" smtClean="0"/>
              <a:t>Тьютор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нет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деятельностью…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(обследований)…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Педагогическое сопровождение реализации обучающимися, включая обучающихся с ограниченными возможностями здоровья (ОВЗ) и инвалидностью, индивидуальных образовательных маршрутов,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проектов </a:t>
            </a:r>
            <a:r>
              <a:rPr lang="ru-RU" sz="2800" b="1" dirty="0" smtClean="0">
                <a:solidFill>
                  <a:srgbClr val="002060"/>
                </a:solidFill>
              </a:rPr>
              <a:t>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F/01.6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29090"/>
          </a:xfrm>
        </p:spPr>
        <p:txBody>
          <a:bodyPr>
            <a:normAutofit fontScale="850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Выявление </a:t>
            </a:r>
            <a:r>
              <a:rPr lang="ru-RU" i="1" dirty="0" smtClean="0"/>
              <a:t>индивидуальных особенностей, интересов, способностей, проблем, затруднений обучающихся в процессе образования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Оказывать </a:t>
            </a:r>
            <a:r>
              <a:rPr lang="ru-RU" i="1" dirty="0" smtClean="0"/>
              <a:t>помощь обучающимся в оформлении ими индивидуального образовательного </a:t>
            </a:r>
            <a:r>
              <a:rPr lang="ru-RU" i="1" dirty="0" smtClean="0"/>
              <a:t>запроса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Теоретические </a:t>
            </a:r>
            <a:r>
              <a:rPr lang="ru-RU" i="1" dirty="0" smtClean="0"/>
              <a:t>и методические основы </a:t>
            </a:r>
            <a:r>
              <a:rPr lang="ru-RU" i="1" dirty="0" err="1" smtClean="0"/>
              <a:t>тьюторской</a:t>
            </a:r>
            <a:r>
              <a:rPr lang="ru-RU" i="1" dirty="0" smtClean="0"/>
              <a:t> деятельности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Организация образовательной среды для реализации обучающимися, включая обучающихся с ОВЗ и инвалидностью, индивидуальных образовательных маршрутов,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проектов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F/02.6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857652"/>
          </a:xfrm>
        </p:spPr>
        <p:txBody>
          <a:bodyPr>
            <a:normAutofit fontScale="85000" lnSpcReduction="1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Проектирование </a:t>
            </a:r>
            <a:r>
              <a:rPr lang="ru-RU" i="1" dirty="0" smtClean="0"/>
              <a:t>открытой, вариативной образовательной среды образовательной организации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Выявлять </a:t>
            </a:r>
            <a:r>
              <a:rPr lang="ru-RU" i="1" dirty="0" smtClean="0"/>
              <a:t>и систематизировать образовательные ресурсы внутри и вне образовательной </a:t>
            </a:r>
            <a:r>
              <a:rPr lang="ru-RU" i="1" dirty="0" smtClean="0"/>
              <a:t>организации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 </a:t>
            </a:r>
            <a:r>
              <a:rPr lang="ru-RU" i="1" dirty="0" smtClean="0"/>
              <a:t>Способы</a:t>
            </a:r>
            <a:r>
              <a:rPr lang="ru-RU" i="1" dirty="0" smtClean="0"/>
              <a:t>, методы, приемы оценки вариативности, открытости образовательной среды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5423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Организационно-методическое обеспечение реализации обучающимися, включая обучающихся с ОВЗ и инвалидностью, индивидуальных образовательных маршрутов, проектов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8868"/>
            <a:ext cx="8229600" cy="4143404"/>
          </a:xfrm>
        </p:spPr>
        <p:txBody>
          <a:bodyPr>
            <a:normAutofit fontScale="85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</a:t>
            </a:r>
            <a:r>
              <a:rPr lang="ru-RU" b="1" i="1" u="sng" dirty="0" smtClean="0">
                <a:solidFill>
                  <a:srgbClr val="0070C0"/>
                </a:solidFill>
              </a:rPr>
              <a:t>действия: </a:t>
            </a:r>
            <a:r>
              <a:rPr lang="ru-RU" i="1" dirty="0" smtClean="0"/>
              <a:t>Разработка </a:t>
            </a:r>
            <a:r>
              <a:rPr lang="ru-RU" i="1" dirty="0" smtClean="0"/>
              <a:t>и подбор методических средств для формирования открытой, вариативной, избыточной образовательной среды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умения: </a:t>
            </a:r>
            <a:r>
              <a:rPr lang="ru-RU" i="1" dirty="0" smtClean="0"/>
              <a:t>Анализировать </a:t>
            </a:r>
            <a:r>
              <a:rPr lang="ru-RU" i="1" dirty="0" smtClean="0"/>
              <a:t>методическую литературу и осуществлять отбор актуальных методических материалов для деятельности </a:t>
            </a:r>
            <a:r>
              <a:rPr lang="ru-RU" i="1" dirty="0" err="1" smtClean="0"/>
              <a:t>тьютора</a:t>
            </a:r>
            <a:endParaRPr lang="ru-RU" i="1" dirty="0" smtClean="0"/>
          </a:p>
          <a:p>
            <a:r>
              <a:rPr lang="ru-RU" b="1" i="1" u="sng" dirty="0" smtClean="0">
                <a:solidFill>
                  <a:srgbClr val="0070C0"/>
                </a:solidFill>
              </a:rPr>
              <a:t>Необходимые </a:t>
            </a:r>
            <a:r>
              <a:rPr lang="ru-RU" b="1" i="1" u="sng" dirty="0" smtClean="0">
                <a:solidFill>
                  <a:srgbClr val="0070C0"/>
                </a:solidFill>
              </a:rPr>
              <a:t>знания:</a:t>
            </a:r>
            <a:r>
              <a:rPr lang="ru-RU" i="1" dirty="0" smtClean="0"/>
              <a:t> </a:t>
            </a:r>
            <a:r>
              <a:rPr lang="ru-RU" i="1" dirty="0" smtClean="0"/>
              <a:t>Дидактические </a:t>
            </a:r>
            <a:r>
              <a:rPr lang="ru-RU" i="1" dirty="0" smtClean="0"/>
              <a:t>и диагностические средства индивидуализации образовательного процесса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Характеристика обобщенной трудовой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</a:rPr>
              <a:t>функции: функциональная </a:t>
            </a:r>
            <a:r>
              <a:rPr lang="ru-RU" sz="3600" b="1" dirty="0">
                <a:solidFill>
                  <a:srgbClr val="002060"/>
                </a:solidFill>
              </a:rPr>
              <a:t>карта вида профессиональной </a:t>
            </a:r>
            <a:r>
              <a:rPr lang="ru-RU" sz="3600" b="1" dirty="0" smtClean="0">
                <a:solidFill>
                  <a:srgbClr val="002060"/>
                </a:solidFill>
              </a:rPr>
              <a:t>деятельности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Наименование (</a:t>
            </a:r>
            <a:r>
              <a:rPr lang="en-US" i="1" dirty="0"/>
              <a:t>&lt;</a:t>
            </a:r>
            <a:r>
              <a:rPr lang="ru-RU" i="1" dirty="0" smtClean="0"/>
              <a:t>код</a:t>
            </a:r>
            <a:r>
              <a:rPr lang="en-US" i="1" dirty="0" smtClean="0"/>
              <a:t>&gt;</a:t>
            </a:r>
            <a:r>
              <a:rPr lang="ru-RU" i="1" dirty="0" smtClean="0"/>
              <a:t>/</a:t>
            </a:r>
            <a:r>
              <a:rPr lang="en-US" i="1" dirty="0" smtClean="0"/>
              <a:t>&lt;</a:t>
            </a:r>
            <a:r>
              <a:rPr lang="ru-RU" i="1" dirty="0" smtClean="0"/>
              <a:t>уровень квалификации</a:t>
            </a:r>
            <a:r>
              <a:rPr lang="en-US" i="1" dirty="0" smtClean="0"/>
              <a:t>&gt;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Возможные наименования должностей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Требования к образованию и обучению</a:t>
            </a:r>
          </a:p>
          <a:p>
            <a:r>
              <a:rPr lang="ru-RU" dirty="0" smtClean="0"/>
              <a:t>Требования к опыту практической работы</a:t>
            </a:r>
          </a:p>
          <a:p>
            <a:r>
              <a:rPr lang="ru-RU" dirty="0"/>
              <a:t>Особые условия допуска к </a:t>
            </a:r>
            <a:r>
              <a:rPr lang="ru-RU" dirty="0" smtClean="0"/>
              <a:t>работе</a:t>
            </a:r>
          </a:p>
          <a:p>
            <a:r>
              <a:rPr lang="ru-RU" dirty="0"/>
              <a:t>Другие </a:t>
            </a:r>
            <a:r>
              <a:rPr lang="ru-RU" dirty="0" smtClean="0"/>
              <a:t>характеристики</a:t>
            </a:r>
          </a:p>
          <a:p>
            <a:r>
              <a:rPr lang="ru-RU" dirty="0" smtClean="0"/>
              <a:t>Трудовые функции (</a:t>
            </a:r>
            <a:r>
              <a:rPr lang="en-US" i="1" dirty="0" smtClean="0"/>
              <a:t>&lt;</a:t>
            </a:r>
            <a:r>
              <a:rPr lang="ru-RU" i="1" dirty="0" smtClean="0"/>
              <a:t>код</a:t>
            </a:r>
            <a:r>
              <a:rPr lang="en-US" i="1" dirty="0" smtClean="0"/>
              <a:t>&gt;</a:t>
            </a:r>
            <a:r>
              <a:rPr lang="ru-RU" i="1" dirty="0" smtClean="0"/>
              <a:t>/</a:t>
            </a:r>
            <a:r>
              <a:rPr lang="en-US" i="1" dirty="0" smtClean="0"/>
              <a:t>&lt;</a:t>
            </a:r>
            <a:r>
              <a:rPr lang="ru-RU" i="1" dirty="0" smtClean="0"/>
              <a:t>подуровень</a:t>
            </a:r>
            <a:r>
              <a:rPr lang="en-US" i="1" dirty="0" smtClean="0"/>
              <a:t>&gt;</a:t>
            </a:r>
            <a:r>
              <a:rPr lang="ru-RU" i="1" dirty="0" smtClean="0"/>
              <a:t>.</a:t>
            </a:r>
            <a:r>
              <a:rPr lang="en-US" i="1" dirty="0" smtClean="0"/>
              <a:t>&lt;</a:t>
            </a:r>
            <a:r>
              <a:rPr lang="ru-RU" i="1" dirty="0" smtClean="0"/>
              <a:t>уровень квалификации</a:t>
            </a:r>
            <a:r>
              <a:rPr lang="en-US" i="1" dirty="0" smtClean="0"/>
              <a:t>&gt;</a:t>
            </a:r>
            <a:r>
              <a:rPr lang="ru-RU" dirty="0" smtClean="0"/>
              <a:t>):</a:t>
            </a:r>
          </a:p>
          <a:p>
            <a:pPr lvl="1"/>
            <a:r>
              <a:rPr lang="ru-RU" dirty="0" smtClean="0"/>
              <a:t>Трудовые действия</a:t>
            </a:r>
          </a:p>
          <a:p>
            <a:pPr lvl="1"/>
            <a:r>
              <a:rPr lang="ru-RU" dirty="0" smtClean="0"/>
              <a:t>Необходимые умения</a:t>
            </a:r>
          </a:p>
          <a:p>
            <a:pPr lvl="1"/>
            <a:r>
              <a:rPr lang="ru-RU" b="1" dirty="0" smtClean="0">
                <a:solidFill>
                  <a:srgbClr val="C00000"/>
                </a:solidFill>
              </a:rPr>
              <a:t>Необходимые знания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9282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Профессиональный стандарт 01.005: Обобщенные трудовые функции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i="1" dirty="0" smtClean="0"/>
              <a:t>Социально-педагогическая </a:t>
            </a:r>
            <a:r>
              <a:rPr lang="ru-RU" i="1" dirty="0"/>
              <a:t>поддержка обучающихся в процессе </a:t>
            </a:r>
            <a:r>
              <a:rPr lang="ru-RU" i="1" dirty="0" smtClean="0"/>
              <a:t>социализации (</a:t>
            </a:r>
            <a:r>
              <a:rPr lang="en-US" i="1" dirty="0" smtClean="0"/>
              <a:t>A/6)</a:t>
            </a:r>
          </a:p>
          <a:p>
            <a:r>
              <a:rPr lang="ru-RU" i="1" dirty="0"/>
              <a:t>Организация деятельности детских общественных объединений в образовательной </a:t>
            </a:r>
            <a:r>
              <a:rPr lang="ru-RU" i="1" dirty="0" smtClean="0"/>
              <a:t>организации</a:t>
            </a:r>
            <a:r>
              <a:rPr lang="en-US" i="1" dirty="0" smtClean="0"/>
              <a:t> (B/6)</a:t>
            </a:r>
          </a:p>
          <a:p>
            <a:r>
              <a:rPr lang="ru-RU" i="1" dirty="0"/>
              <a:t>Организационно-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/>
              <a:t>педагогическое обеспечение воспитательного </a:t>
            </a:r>
            <a:r>
              <a:rPr lang="ru-RU" i="1" dirty="0" smtClean="0"/>
              <a:t>процесса</a:t>
            </a:r>
            <a:r>
              <a:rPr lang="en-US" i="1" dirty="0" smtClean="0"/>
              <a:t> (C/6)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Профессиональный стандарт 01.005: Обобщенные трудовые функции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Воспитательная работа с группой </a:t>
            </a:r>
            <a:r>
              <a:rPr lang="ru-RU" i="1" dirty="0" smtClean="0"/>
              <a:t>обучающихся</a:t>
            </a:r>
            <a:r>
              <a:rPr lang="en-US" i="1" dirty="0" smtClean="0"/>
              <a:t> (D/6)</a:t>
            </a:r>
          </a:p>
          <a:p>
            <a:r>
              <a:rPr lang="ru-RU" i="1" dirty="0" smtClean="0"/>
              <a:t>Библиотечно-педагогическая </a:t>
            </a:r>
            <a:r>
              <a:rPr lang="ru-RU" i="1" dirty="0"/>
              <a:t>деятельность в образовательной организации общего </a:t>
            </a:r>
            <a:r>
              <a:rPr lang="ru-RU" i="1" dirty="0" smtClean="0"/>
              <a:t>образования</a:t>
            </a:r>
            <a:r>
              <a:rPr lang="en-US" i="1" dirty="0" smtClean="0"/>
              <a:t> (E/6)</a:t>
            </a:r>
          </a:p>
          <a:p>
            <a:r>
              <a:rPr lang="ru-RU" i="1" dirty="0" err="1"/>
              <a:t>Тьюторское</a:t>
            </a:r>
            <a:r>
              <a:rPr lang="ru-RU" i="1" dirty="0"/>
              <a:t> сопровождение </a:t>
            </a:r>
            <a:r>
              <a:rPr lang="ru-RU" i="1" dirty="0" smtClean="0"/>
              <a:t>обучающихся</a:t>
            </a:r>
            <a:r>
              <a:rPr lang="en-US" i="1" dirty="0" smtClean="0"/>
              <a:t> (F/6)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Социально-педагогическая поддержка обучающихся в процессе социализации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(A/6)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Возможные наименования должностей, профессий: </a:t>
            </a:r>
            <a:r>
              <a:rPr lang="ru-RU" i="1" dirty="0" smtClean="0"/>
              <a:t>Социальный педагог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образованию и обучению</a:t>
            </a:r>
            <a:r>
              <a:rPr lang="ru-RU" i="1" dirty="0" smtClean="0"/>
              <a:t>: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Высшее образование (или СПО) и дополнительное профессиональное образование по направлению профессиональной деятельности в организации, осуществляющей образовательную деятельность, в том числе с получением его после трудоустройства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Социально-педагогическая поддержка обучающихся в процессе социализации (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A/6)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Требования к опыту практической работы: </a:t>
            </a:r>
            <a:r>
              <a:rPr lang="ru-RU" i="1" dirty="0" smtClean="0"/>
              <a:t>нет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Особые условия допуска к работе: </a:t>
            </a:r>
            <a:r>
              <a:rPr lang="ru-RU" i="1" dirty="0" smtClean="0"/>
              <a:t>Отсутствие ограничений на занятие педагогической деятельностью, установленных законодательством Российской Федерации;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Прохождение обязательных предварительных (при поступлении на работу) и периодических медицинских осмотров (обследований), а также внеочередных медицинских осмотров (обследований) в порядке, установленном законодательством Российской Федерации</a:t>
            </a:r>
          </a:p>
          <a:p>
            <a:r>
              <a:rPr lang="ru-RU" b="1" i="1" u="sng" dirty="0" smtClean="0">
                <a:solidFill>
                  <a:srgbClr val="0070C0"/>
                </a:solidFill>
              </a:rPr>
              <a:t>Другие характеристики: </a:t>
            </a:r>
            <a:r>
              <a:rPr lang="ru-RU" i="1" dirty="0" smtClean="0"/>
              <a:t>нет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Планирование мер по социально-педагогической поддержке обучающихся в процессе социализации 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(A/01.6)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u="sng" dirty="0" smtClean="0">
                <a:solidFill>
                  <a:srgbClr val="0070C0"/>
                </a:solidFill>
              </a:rPr>
              <a:t>Трудовые действия</a:t>
            </a:r>
            <a:r>
              <a:rPr lang="en-US" b="1" i="1" u="sng" dirty="0" smtClean="0">
                <a:solidFill>
                  <a:srgbClr val="0070C0"/>
                </a:solidFill>
              </a:rPr>
              <a:t>: </a:t>
            </a:r>
            <a:r>
              <a:rPr lang="ru-RU" i="1" dirty="0" smtClean="0"/>
              <a:t>Анализ ситуаций жизнедеятельности обучающихся</a:t>
            </a:r>
            <a:r>
              <a:rPr lang="en-US" i="1" dirty="0" smtClean="0"/>
              <a:t>; </a:t>
            </a:r>
            <a:r>
              <a:rPr lang="ru-RU" i="1" dirty="0" smtClean="0"/>
              <a:t>Разработка мер по социально-педагогической поддержке обучающихся в процессе образования</a:t>
            </a:r>
            <a:r>
              <a:rPr lang="en-US" i="1" dirty="0" smtClean="0"/>
              <a:t>; </a:t>
            </a:r>
            <a:r>
              <a:rPr lang="ru-RU" i="1" dirty="0" smtClean="0"/>
              <a:t>Проектирование программ формирования у обучающихся социальной компетентности, </a:t>
            </a:r>
            <a:r>
              <a:rPr lang="ru-RU" i="1" dirty="0" err="1" smtClean="0"/>
              <a:t>социокультурного</a:t>
            </a:r>
            <a:r>
              <a:rPr lang="ru-RU" i="1" dirty="0" smtClean="0"/>
              <a:t> опыта</a:t>
            </a:r>
            <a:r>
              <a:rPr lang="en-US" i="1" dirty="0" smtClean="0"/>
              <a:t>; </a:t>
            </a:r>
            <a:r>
              <a:rPr lang="ru-RU" i="1" dirty="0" smtClean="0"/>
              <a:t>Разработка мер по социально-педагогическому сопровождению обучающихся в трудной жизненной ситуации</a:t>
            </a:r>
            <a:r>
              <a:rPr lang="en-US" i="1" dirty="0" smtClean="0"/>
              <a:t>…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1596</Words>
  <Application>Microsoft Office PowerPoint</Application>
  <PresentationFormat>Экран (4:3)</PresentationFormat>
  <Paragraphs>149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Профессиональный стандарт 01.005: Специалист в области воспитания</vt:lpstr>
      <vt:lpstr>Профессиональный стандарт 01.005: Общие сведения</vt:lpstr>
      <vt:lpstr>Профессиональный стандарт 01.005:  Общие сведения</vt:lpstr>
      <vt:lpstr>Характеристика обобщенной трудовой функции: функциональная карта вида профессиональной деятельности</vt:lpstr>
      <vt:lpstr>Профессиональный стандарт 01.005: Обобщенные трудовые функции</vt:lpstr>
      <vt:lpstr>Профессиональный стандарт 01.005: Обобщенные трудовые функции</vt:lpstr>
      <vt:lpstr>Социально-педагогическая поддержка обучающихся в процессе социализации (A/6)</vt:lpstr>
      <vt:lpstr>Социально-педагогическая поддержка обучающихся в процессе социализации (A/6)</vt:lpstr>
      <vt:lpstr>Планирование мер по социально-педагогической поддержке обучающихся в процессе социализации (A/01.6)</vt:lpstr>
      <vt:lpstr>Планирование мер по социально-педагогической поддержке обучающихся в процессе социализации (A/01.6)</vt:lpstr>
      <vt:lpstr>Планирование мер по социально-педагогической поддержке обучающихся в процессе социализации (A/01.6)</vt:lpstr>
      <vt:lpstr>Организация социально-педагогической поддержки обучающихся в процессе социализации (А/02.6)</vt:lpstr>
      <vt:lpstr>Организационно-методическое обеспечение социально-педагогической поддержки обучающихся (А/03.6)</vt:lpstr>
      <vt:lpstr>Организация деятельности детских общественных объединений в образовательной организации (B/6)</vt:lpstr>
      <vt:lpstr>Оказание обучающимся педагогической поддержки в создании общественных объединений (B/01.6)</vt:lpstr>
      <vt:lpstr>Педагогическое сопровождение деятельности детских общественных объединений (B/02.6)</vt:lpstr>
      <vt:lpstr>Развитие самоуправления обучающихся на основе социального партнерства социальных институтов (B/03.6)</vt:lpstr>
      <vt:lpstr>Организационно- педагогическое обеспечение воспитательного процесса (С/6)</vt:lpstr>
      <vt:lpstr>Организационно-педагогическое обеспечение проектирования и реализации программ воспитания (C/01.6)</vt:lpstr>
      <vt:lpstr>Организация работы по одному или нескольким направлениям внеурочной деятельности (C/02.6)</vt:lpstr>
      <vt:lpstr>Организационно-методическое обеспечение воспитательной деятельности (C/03.6)</vt:lpstr>
      <vt:lpstr> Воспитательная работа с группой обучающихся (D/6) </vt:lpstr>
      <vt:lpstr>Планирование воспитательной деятельности с группой обучающихся (D/01.6)</vt:lpstr>
      <vt:lpstr>Организация социально и личностно значимой деятельности группы обучающихся (D/02.6)</vt:lpstr>
      <vt:lpstr>Организационно-методическое обеспечение воспитательного процесса в группе обучающихся (D/03.6</vt:lpstr>
      <vt:lpstr>Библиотечно-педагогическая деятельность в образовательной организации общего образования (Е/6)</vt:lpstr>
      <vt:lpstr>Информационно-библиотечное сопровождение учебно-воспитательного процесса (E/01.6)</vt:lpstr>
      <vt:lpstr>Проведение мероприятий по воспитанию у обучающихся информационной культуры (E/02.6)</vt:lpstr>
      <vt:lpstr>Организационно-методическое обеспечение мероприятий по развитию у обучающихся интереса к чтению (E/03.6)</vt:lpstr>
      <vt:lpstr> Тьюторское сопровождение обучающихся (F/6) </vt:lpstr>
      <vt:lpstr>Педагогическое сопровождение реализации обучающимися, включая обучающихся с ограниченными возможностями здоровья (ОВЗ) и инвалидностью, индивидуальных образовательных маршрутов, проектов (F/01.6)</vt:lpstr>
      <vt:lpstr>Организация образовательной среды для реализации обучающимися, включая обучающихся с ОВЗ и инвалидностью, индивидуальных образовательных маршрутов, проектов (F/02.6)</vt:lpstr>
      <vt:lpstr>Организационно-методическое обеспечение реализации обучающимися, включая обучающихся с ОВЗ и инвалидностью, индивидуальных образовательных маршрутов, проектов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ПРОФЕССИОНАЛЬНЫЙ СТАНДАРТ 01.005: Специалист в области воспитания</dc:title>
  <dc:creator>Пользователь Windows</dc:creator>
  <cp:lastModifiedBy>Пользователь Windows</cp:lastModifiedBy>
  <cp:revision>20</cp:revision>
  <dcterms:created xsi:type="dcterms:W3CDTF">2021-08-27T06:47:34Z</dcterms:created>
  <dcterms:modified xsi:type="dcterms:W3CDTF">2021-09-06T12:28:01Z</dcterms:modified>
</cp:coreProperties>
</file>