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61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7" r:id="rId14"/>
    <p:sldId id="269" r:id="rId15"/>
    <p:sldId id="285" r:id="rId16"/>
    <p:sldId id="286" r:id="rId17"/>
    <p:sldId id="266" r:id="rId18"/>
    <p:sldId id="267" r:id="rId19"/>
    <p:sldId id="268" r:id="rId20"/>
    <p:sldId id="288" r:id="rId21"/>
    <p:sldId id="265" r:id="rId22"/>
    <p:sldId id="270" r:id="rId23"/>
    <p:sldId id="271" r:id="rId24"/>
    <p:sldId id="272" r:id="rId25"/>
    <p:sldId id="273" r:id="rId26"/>
    <p:sldId id="274" r:id="rId27"/>
    <p:sldId id="289" r:id="rId28"/>
    <p:sldId id="276" r:id="rId29"/>
    <p:sldId id="260" r:id="rId30"/>
  </p:sldIdLst>
  <p:sldSz cx="9144000" cy="5143500" type="screen16x9"/>
  <p:notesSz cx="6797675" cy="9928225"/>
  <p:defaultTextStyle>
    <a:defPPr>
      <a:defRPr lang="ru-RU"/>
    </a:defPPr>
    <a:lvl1pPr marL="0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538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074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612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149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686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223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760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6298" algn="l" defTabSz="77907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33C"/>
    <a:srgbClr val="DF2121"/>
    <a:srgbClr val="FF3300"/>
    <a:srgbClr val="FF0000"/>
    <a:srgbClr val="C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675" autoAdjust="0"/>
  </p:normalViewPr>
  <p:slideViewPr>
    <p:cSldViewPr>
      <p:cViewPr varScale="1">
        <p:scale>
          <a:sx n="98" d="100"/>
          <a:sy n="98" d="100"/>
        </p:scale>
        <p:origin x="78" y="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20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97BA6-2827-41F6-8F17-2AE400D99549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829A0-1E3F-412F-B938-C4B003012A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95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6000A-C007-47A6-8052-20BC353FD599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8DA8F-D50D-4365-A467-28E09F6EA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2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Важнейшая роль в развитии базовой</a:t>
            </a:r>
            <a:r>
              <a:rPr lang="ru-RU" baseline="0" dirty="0" smtClean="0"/>
              <a:t> кафедры</a:t>
            </a:r>
            <a:r>
              <a:rPr lang="ru-RU" dirty="0" smtClean="0"/>
              <a:t> отводится руководителям и специалистам нашего предприятия. Это прежде всего:</a:t>
            </a:r>
          </a:p>
          <a:p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err="1" smtClean="0"/>
              <a:t>Практикоориентированные</a:t>
            </a:r>
            <a:r>
              <a:rPr lang="ru-RU" dirty="0" smtClean="0"/>
              <a:t> лекции, семинарские и практические  занятия по </a:t>
            </a:r>
            <a:r>
              <a:rPr lang="ru-RU" dirty="0" err="1" smtClean="0"/>
              <a:t>спецдисциплинам</a:t>
            </a:r>
            <a:r>
              <a:rPr lang="ru-RU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Руководство ознакомительной, производственной и преддипломной практикой студентов;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Консультирование и курирование научно-исследовательских</a:t>
            </a:r>
            <a:r>
              <a:rPr lang="ru-RU" baseline="0" dirty="0" smtClean="0"/>
              <a:t> работ</a:t>
            </a:r>
            <a:r>
              <a:rPr lang="ru-RU" dirty="0" smtClean="0"/>
              <a:t> студентов;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и утверждение тем практических, самостоятельных работ студентов БК (курсовых, выпускных квалификационных работ).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Совместное с преподавателями ХТФ университета - руководство подготовкой выпускных квалификационных работ студентов БК.</a:t>
            </a:r>
          </a:p>
        </p:txBody>
      </p:sp>
    </p:spTree>
    <p:extLst>
      <p:ext uri="{BB962C8B-B14F-4D97-AF65-F5344CB8AC3E}">
        <p14:creationId xmlns:p14="http://schemas.microsoft.com/office/powerpoint/2010/main" val="206981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0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3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6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4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60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4276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процесс обучения организован на платформе </a:t>
            </a:r>
            <a:r>
              <a:rPr lang="ru-RU" dirty="0" err="1" smtClean="0"/>
              <a:t>BigBlueButton</a:t>
            </a:r>
            <a:r>
              <a:rPr lang="ru-RU" dirty="0" smtClean="0"/>
              <a:t>. Студенты получают знания онлайн  2 раза в неделю.</a:t>
            </a:r>
          </a:p>
          <a:p>
            <a:r>
              <a:rPr lang="ru-RU" dirty="0" smtClean="0"/>
              <a:t>На основании полученной обратной связи можно сделать вывод, что несмотря</a:t>
            </a:r>
            <a:r>
              <a:rPr lang="ru-RU" baseline="0" dirty="0" smtClean="0"/>
              <a:t> на то, что хочется перейти на привычных формат обучения в очном режиме, дистанционное обучение в предложенном формате удовлетворяет потребностям и обеспечивается на достойном уровне.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9812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65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8DA8F-D50D-4365-A467-28E09F6EABA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9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2274" y="0"/>
            <a:ext cx="9146273" cy="483518"/>
          </a:xfrm>
          <a:prstGeom prst="rect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83271" y="1761661"/>
            <a:ext cx="77724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ТЕМА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6876256" y="67121"/>
            <a:ext cx="2058536" cy="33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09" rIns="91420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altLang="ru-RU" sz="1600" b="0" i="0" dirty="0">
                <a:solidFill>
                  <a:schemeClr val="bg1"/>
                </a:solidFill>
                <a:latin typeface="Tahoma" pitchFamily="34" charset="0"/>
              </a:rPr>
              <a:t>Всегда в движении!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2275" y="4668456"/>
            <a:ext cx="9146273" cy="483518"/>
          </a:xfrm>
          <a:prstGeom prst="rect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04" y="123478"/>
            <a:ext cx="1203176" cy="22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Рисунок 27"/>
          <p:cNvSpPr>
            <a:spLocks noGrp="1"/>
          </p:cNvSpPr>
          <p:nvPr>
            <p:ph type="pic" sz="quarter" idx="13"/>
          </p:nvPr>
        </p:nvSpPr>
        <p:spPr>
          <a:xfrm>
            <a:off x="501163" y="1113235"/>
            <a:ext cx="1925515" cy="97512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ru-RU" dirty="0"/>
          </a:p>
        </p:txBody>
      </p:sp>
      <p:sp>
        <p:nvSpPr>
          <p:cNvPr id="36" name="Рисунок 27"/>
          <p:cNvSpPr>
            <a:spLocks noGrp="1"/>
          </p:cNvSpPr>
          <p:nvPr>
            <p:ph type="pic" sz="quarter" idx="14"/>
          </p:nvPr>
        </p:nvSpPr>
        <p:spPr>
          <a:xfrm>
            <a:off x="2558563" y="1113235"/>
            <a:ext cx="1925515" cy="97512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ru-RU" dirty="0"/>
          </a:p>
        </p:txBody>
      </p:sp>
      <p:sp>
        <p:nvSpPr>
          <p:cNvPr id="39" name="Рисунок 27"/>
          <p:cNvSpPr>
            <a:spLocks noGrp="1"/>
          </p:cNvSpPr>
          <p:nvPr>
            <p:ph type="pic" sz="quarter" idx="15"/>
          </p:nvPr>
        </p:nvSpPr>
        <p:spPr>
          <a:xfrm>
            <a:off x="4624756" y="1113235"/>
            <a:ext cx="1925515" cy="97512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ru-RU" dirty="0"/>
          </a:p>
        </p:txBody>
      </p:sp>
      <p:sp>
        <p:nvSpPr>
          <p:cNvPr id="40" name="Рисунок 27"/>
          <p:cNvSpPr>
            <a:spLocks noGrp="1"/>
          </p:cNvSpPr>
          <p:nvPr>
            <p:ph type="pic" sz="quarter" idx="16"/>
          </p:nvPr>
        </p:nvSpPr>
        <p:spPr>
          <a:xfrm>
            <a:off x="6690948" y="1113235"/>
            <a:ext cx="1925515" cy="97512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ru-RU" dirty="0"/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8266233" y="4894008"/>
            <a:ext cx="892122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11560" y="303498"/>
            <a:ext cx="8100734" cy="307836"/>
          </a:xfrm>
          <a:prstGeom prst="rect">
            <a:avLst/>
          </a:prstGeom>
        </p:spPr>
        <p:txBody>
          <a:bodyPr vert="horz" lIns="77907" tIns="38953" rIns="77907" bIns="38953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3EF232-1326-4CD7-89C6-94C3DAAF67CE}"/>
              </a:ext>
            </a:extLst>
          </p:cNvPr>
          <p:cNvSpPr/>
          <p:nvPr userDrawn="1"/>
        </p:nvSpPr>
        <p:spPr>
          <a:xfrm>
            <a:off x="51061" y="4515966"/>
            <a:ext cx="1655876" cy="504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12901"/>
            <a:ext cx="1331639" cy="43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7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18843" y="897564"/>
            <a:ext cx="6047224" cy="229699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 marL="1558149" indent="0">
              <a:buNone/>
              <a:defRPr sz="14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4"/>
            <a:r>
              <a:rPr lang="ru-RU" dirty="0"/>
              <a:t>Рисунок, карта, фото, диаграмма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8266233" y="4894008"/>
            <a:ext cx="892122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17397" y="3327388"/>
            <a:ext cx="8194899" cy="1134572"/>
          </a:xfrm>
        </p:spPr>
        <p:txBody>
          <a:bodyPr>
            <a:normAutofit/>
          </a:bodyPr>
          <a:lstStyle>
            <a:lvl1pPr>
              <a:defRPr sz="1400"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40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40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400"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400"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Блок текста (рекомендуемый размер шрифта 16)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3D26358-7BB5-4712-A9DF-2F2285C7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03498"/>
            <a:ext cx="8100734" cy="307836"/>
          </a:xfrm>
          <a:prstGeom prst="rect">
            <a:avLst/>
          </a:prstGeom>
        </p:spPr>
        <p:txBody>
          <a:bodyPr vert="horz" lIns="77907" tIns="38953" rIns="77907" bIns="38953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A4E7CA-8C61-4D23-B758-09119DF6A072}"/>
              </a:ext>
            </a:extLst>
          </p:cNvPr>
          <p:cNvSpPr/>
          <p:nvPr userDrawn="1"/>
        </p:nvSpPr>
        <p:spPr>
          <a:xfrm>
            <a:off x="51061" y="4515966"/>
            <a:ext cx="1655876" cy="504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12901"/>
            <a:ext cx="1331639" cy="43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1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18843" y="897564"/>
            <a:ext cx="8107761" cy="360299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 marL="1558149" indent="0">
              <a:buNone/>
              <a:defRPr sz="1400" baseline="0"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4"/>
            <a:r>
              <a:rPr lang="ru-RU" dirty="0"/>
              <a:t>Рисунок, карта, фото, диаграмма, видео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266233" y="4894008"/>
            <a:ext cx="892122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 userDrawn="1"/>
        </p:nvCxnSpPr>
        <p:spPr>
          <a:xfrm flipH="1">
            <a:off x="683568" y="627534"/>
            <a:ext cx="7876569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B3DAC54-4705-45D2-BC31-0F9C62B9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03498"/>
            <a:ext cx="8100734" cy="307836"/>
          </a:xfrm>
          <a:prstGeom prst="rect">
            <a:avLst/>
          </a:prstGeom>
        </p:spPr>
        <p:txBody>
          <a:bodyPr vert="horz" lIns="77907" tIns="38953" rIns="77907" bIns="38953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4813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82"/>
            <a:ext cx="9144000" cy="4104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8" y="699542"/>
            <a:ext cx="616170" cy="774584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 userDrawn="1"/>
        </p:nvSpPr>
        <p:spPr bwMode="auto">
          <a:xfrm>
            <a:off x="1259632" y="699542"/>
            <a:ext cx="7632848" cy="64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09" rIns="91420" bIns="45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3600" i="0" dirty="0">
                <a:latin typeface="Tahoma" pitchFamily="34" charset="0"/>
              </a:rPr>
              <a:t>Всегда в движении!</a:t>
            </a:r>
          </a:p>
        </p:txBody>
      </p:sp>
    </p:spTree>
    <p:extLst>
      <p:ext uri="{BB962C8B-B14F-4D97-AF65-F5344CB8AC3E}">
        <p14:creationId xmlns:p14="http://schemas.microsoft.com/office/powerpoint/2010/main" val="419379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EDF8F97-8383-48C1-8553-17143F7E3DC7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F45C7-0AF9-45A9-B2DD-C3981B232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82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02474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03498"/>
            <a:ext cx="8100734" cy="307836"/>
          </a:xfrm>
          <a:prstGeom prst="rect">
            <a:avLst/>
          </a:prstGeom>
        </p:spPr>
        <p:txBody>
          <a:bodyPr vert="horz" lIns="77907" tIns="38953" rIns="77907" bIns="38953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07" tIns="38953" rIns="77907" bIns="38953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9" name="Прямая соединительная линия 18"/>
          <p:cNvCxnSpPr/>
          <p:nvPr userDrawn="1"/>
        </p:nvCxnSpPr>
        <p:spPr>
          <a:xfrm>
            <a:off x="8266233" y="4894008"/>
            <a:ext cx="892122" cy="0"/>
          </a:xfrm>
          <a:prstGeom prst="line">
            <a:avLst/>
          </a:prstGeom>
          <a:ln w="19050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cxnSpLocks/>
          </p:cNvCxnSpPr>
          <p:nvPr userDrawn="1"/>
        </p:nvCxnSpPr>
        <p:spPr>
          <a:xfrm flipH="1">
            <a:off x="611560" y="627534"/>
            <a:ext cx="8100734" cy="0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9"/>
          <p:cNvSpPr txBox="1">
            <a:spLocks noChangeArrowheads="1"/>
          </p:cNvSpPr>
          <p:nvPr userDrawn="1"/>
        </p:nvSpPr>
        <p:spPr bwMode="auto">
          <a:xfrm>
            <a:off x="7031350" y="4894010"/>
            <a:ext cx="1969477" cy="213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916" tIns="38958" rIns="77916" bIns="38958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96" rtl="0" eaLnBrk="1" latinLnBrk="0" hangingPunct="1">
              <a:defRPr sz="1400" b="1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C7B3A-0A6D-478B-9BC0-F3751AB67A1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88590" y="303498"/>
            <a:ext cx="150962" cy="356872"/>
          </a:xfrm>
          <a:prstGeom prst="rect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12901"/>
            <a:ext cx="1331639" cy="43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1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8" r:id="rId4"/>
    <p:sldLayoutId id="2147483657" r:id="rId5"/>
    <p:sldLayoutId id="2147483659" r:id="rId6"/>
    <p:sldLayoutId id="2147483660" r:id="rId7"/>
  </p:sldLayoutIdLst>
  <p:hf hdr="0" dt="0"/>
  <p:txStyles>
    <p:titleStyle>
      <a:lvl1pPr algn="l" defTabSz="779074" rtl="0" eaLnBrk="1" latinLnBrk="0" hangingPunct="1">
        <a:spcBef>
          <a:spcPct val="0"/>
        </a:spcBef>
        <a:buNone/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53" indent="-292153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2998" indent="-243460" algn="l" defTabSz="7790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843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79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917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455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1992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1529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066" indent="-194769" algn="l" defTabSz="7790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38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74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612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149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686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223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760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298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4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4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/>
              <a:t>Базовая кафедра </a:t>
            </a:r>
            <a:br>
              <a:rPr lang="ru-RU" sz="2800" dirty="0"/>
            </a:br>
            <a:r>
              <a:rPr lang="ru-RU" sz="2800" dirty="0"/>
              <a:t>«</a:t>
            </a:r>
            <a:r>
              <a:rPr lang="ru-RU" sz="2800" b="1" dirty="0"/>
              <a:t>Переработка нефти и газа</a:t>
            </a:r>
            <a:r>
              <a:rPr lang="ru-RU" sz="2800" dirty="0"/>
              <a:t>» ПНИПУ</a:t>
            </a:r>
            <a:br>
              <a:rPr lang="ru-RU" sz="2800" dirty="0"/>
            </a:br>
            <a:r>
              <a:rPr lang="ru-RU" sz="2800" dirty="0"/>
              <a:t>на базе ООО «ЛУКОЙЛ-Пермнефтеоргсинтез»</a:t>
            </a:r>
          </a:p>
        </p:txBody>
      </p:sp>
    </p:spTree>
    <p:extLst>
      <p:ext uri="{BB962C8B-B14F-4D97-AF65-F5344CB8AC3E}">
        <p14:creationId xmlns:p14="http://schemas.microsoft.com/office/powerpoint/2010/main" val="327500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700" dirty="0" smtClean="0"/>
              <a:t>Удостоверения и диплом БК ПНГ</a:t>
            </a:r>
            <a:endParaRPr lang="ru-RU" sz="1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3400" r="6951" b="36000"/>
          <a:stretch/>
        </p:blipFill>
        <p:spPr>
          <a:xfrm>
            <a:off x="348708" y="920855"/>
            <a:ext cx="5031417" cy="17579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7" r="23867"/>
          <a:stretch/>
        </p:blipFill>
        <p:spPr>
          <a:xfrm rot="16200000">
            <a:off x="2000321" y="1477055"/>
            <a:ext cx="1728192" cy="49377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84" y="2988343"/>
            <a:ext cx="3175958" cy="191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22" y="745314"/>
            <a:ext cx="3163573" cy="21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09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/>
              <a:t>Организация обучения работников </a:t>
            </a:r>
            <a:br>
              <a:rPr lang="ru-RU" sz="2800" dirty="0"/>
            </a:br>
            <a:r>
              <a:rPr lang="ru-RU" sz="2800" dirty="0"/>
              <a:t>ООО «ЛУКОЙЛ-Пермнефтеоргсинтез»</a:t>
            </a:r>
          </a:p>
        </p:txBody>
      </p:sp>
    </p:spTree>
    <p:extLst>
      <p:ext uri="{BB962C8B-B14F-4D97-AF65-F5344CB8AC3E}">
        <p14:creationId xmlns:p14="http://schemas.microsoft.com/office/powerpoint/2010/main" val="119414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698"/>
            <a:ext cx="8100733" cy="3078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cs typeface="Tahoma" panose="020B0604030504040204" pitchFamily="34" charset="0"/>
              </a:rPr>
              <a:t>Базовая кафедра «Переработка нефти и газа»: Старт обучения</a:t>
            </a:r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912" y="1379560"/>
            <a:ext cx="8645010" cy="1525217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тщательный отбор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специалистов в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группы обучения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числа профессионалов, с высоким потенциалом работников, состоящих в резерве кадров завода.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11.11.2020 начата профессиональная переподготовка двух корпоративных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специальностям «Оборудование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нефтегазопереработки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«Технология топлив и углеродных материалов»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 «выращивания» пула профессиональных механиков и технологов для завода.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обучения: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11.11.2020 – 10.03.2023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520" y="1074280"/>
            <a:ext cx="3384376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Старт обучения слушателей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811180"/>
            <a:ext cx="2016224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>
                <a:solidFill>
                  <a:srgbClr val="D223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11.11.2020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4796"/>
          <a:stretch>
            <a:fillRect/>
          </a:stretch>
        </p:blipFill>
        <p:spPr>
          <a:xfrm>
            <a:off x="107503" y="3193979"/>
            <a:ext cx="2592289" cy="17577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69526"/>
            <a:ext cx="2376264" cy="1782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60754"/>
            <a:ext cx="2376264" cy="1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310" y="683281"/>
            <a:ext cx="5606834" cy="299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ru-RU" sz="1600" b="1" dirty="0" smtClean="0">
                <a:solidFill>
                  <a:srgbClr val="C00000"/>
                </a:solidFill>
              </a:rPr>
              <a:t>2021: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Организация обучения корпоративных групп;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Выдача удостоверений преподавателям и слушателям БК;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Проведение 5-ти ТОП-лекций руководителями </a:t>
            </a:r>
            <a:r>
              <a:rPr lang="ru-RU" sz="1400" dirty="0" smtClean="0"/>
              <a:t>предприятия;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Проведение заседания кафедры (проводится не реже 1 раза за учебный год).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Подготовка пула прикладных тем ВАР.</a:t>
            </a:r>
            <a:endParaRPr lang="ru-RU" sz="1400" dirty="0"/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</a:pPr>
            <a:endParaRPr lang="ru-RU" sz="1125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b="1" dirty="0">
              <a:solidFill>
                <a:srgbClr val="BE484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084" t="3695" r="2811" b="11430"/>
          <a:stretch/>
        </p:blipFill>
        <p:spPr>
          <a:xfrm>
            <a:off x="3096873" y="2803008"/>
            <a:ext cx="2833805" cy="170028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Базовая кафедра «Переработка нефти и газа»: </a:t>
            </a:r>
            <a:r>
              <a:rPr lang="ru-RU" dirty="0" smtClean="0"/>
              <a:t>Основные этапы 2021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83" y="171892"/>
            <a:ext cx="920133" cy="8507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78" y="1022681"/>
            <a:ext cx="2546172" cy="163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5957570" y="2836408"/>
            <a:ext cx="2519280" cy="16331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r="5660"/>
          <a:stretch/>
        </p:blipFill>
        <p:spPr>
          <a:xfrm>
            <a:off x="166813" y="2823303"/>
            <a:ext cx="2878912" cy="11902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62" y="3278798"/>
            <a:ext cx="2945413" cy="11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67" y="2103889"/>
            <a:ext cx="1764098" cy="1198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806" y="795082"/>
            <a:ext cx="5407314" cy="633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dirty="0"/>
              <a:t>Обучаются </a:t>
            </a:r>
            <a:r>
              <a:rPr lang="ru-RU" sz="1200" b="1" dirty="0">
                <a:solidFill>
                  <a:srgbClr val="D2233C"/>
                </a:solidFill>
              </a:rPr>
              <a:t>2 группы </a:t>
            </a:r>
            <a:r>
              <a:rPr lang="ru-RU" sz="1200" dirty="0"/>
              <a:t>слушателей – </a:t>
            </a:r>
            <a:r>
              <a:rPr lang="ru-RU" sz="1200" b="1" dirty="0" smtClean="0">
                <a:solidFill>
                  <a:srgbClr val="C00000"/>
                </a:solidFill>
              </a:rPr>
              <a:t>40</a:t>
            </a:r>
            <a:r>
              <a:rPr lang="ru-RU" sz="1200" dirty="0" smtClean="0"/>
              <a:t> </a:t>
            </a:r>
            <a:r>
              <a:rPr lang="ru-RU" sz="1200" dirty="0"/>
              <a:t>человек</a:t>
            </a:r>
            <a:r>
              <a:rPr lang="en-US" sz="1200" dirty="0"/>
              <a:t> – </a:t>
            </a:r>
            <a:r>
              <a:rPr lang="ru-RU" sz="1200" dirty="0"/>
              <a:t>группа «Технология топлив и углеродных материалов» </a:t>
            </a:r>
            <a:r>
              <a:rPr lang="ru-RU" sz="1200" b="1" dirty="0" smtClean="0">
                <a:solidFill>
                  <a:srgbClr val="D2233C"/>
                </a:solidFill>
              </a:rPr>
              <a:t>21</a:t>
            </a:r>
            <a:r>
              <a:rPr lang="ru-RU" sz="1200" dirty="0" smtClean="0"/>
              <a:t> человек </a:t>
            </a:r>
            <a:r>
              <a:rPr lang="ru-RU" sz="1200" dirty="0"/>
              <a:t>и группа «Оборудование </a:t>
            </a:r>
            <a:r>
              <a:rPr lang="ru-RU" sz="1200" dirty="0" err="1"/>
              <a:t>нефтегазопереработки</a:t>
            </a:r>
            <a:r>
              <a:rPr lang="ru-RU" sz="1200" dirty="0"/>
              <a:t>» </a:t>
            </a:r>
            <a:r>
              <a:rPr lang="ru-RU" sz="1200" b="1" dirty="0">
                <a:solidFill>
                  <a:srgbClr val="D2233C"/>
                </a:solidFill>
              </a:rPr>
              <a:t>19</a:t>
            </a:r>
            <a:r>
              <a:rPr lang="ru-RU" sz="1200" dirty="0"/>
              <a:t> человек;</a:t>
            </a: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dirty="0"/>
              <a:t>Выбраны прикладные </a:t>
            </a:r>
            <a:r>
              <a:rPr lang="ru-RU" sz="1200" b="1" dirty="0">
                <a:solidFill>
                  <a:srgbClr val="C00000"/>
                </a:solidFill>
              </a:rPr>
              <a:t>темы ВАР</a:t>
            </a:r>
            <a:r>
              <a:rPr lang="ru-RU" sz="1200" dirty="0"/>
              <a:t>, назначены </a:t>
            </a:r>
            <a:r>
              <a:rPr lang="ru-RU" sz="1200" b="1" dirty="0">
                <a:solidFill>
                  <a:srgbClr val="C00000"/>
                </a:solidFill>
              </a:rPr>
              <a:t>руководители работ </a:t>
            </a:r>
            <a:r>
              <a:rPr lang="ru-RU" sz="1200" dirty="0"/>
              <a:t>от предприятия и от </a:t>
            </a:r>
            <a:r>
              <a:rPr lang="ru-RU" sz="1200" dirty="0" smtClean="0"/>
              <a:t>ПНИПУ, начата работа над ВАР;</a:t>
            </a:r>
            <a:endParaRPr lang="ru-RU" sz="1200" dirty="0"/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dirty="0" smtClean="0"/>
              <a:t>Проведены </a:t>
            </a:r>
            <a:r>
              <a:rPr lang="ru-RU" sz="1200" b="1" dirty="0" smtClean="0">
                <a:solidFill>
                  <a:srgbClr val="C00000"/>
                </a:solidFill>
              </a:rPr>
              <a:t>4</a:t>
            </a:r>
            <a:r>
              <a:rPr lang="ru-RU" sz="1200" dirty="0" smtClean="0"/>
              <a:t> ТОП-лекции экспертами предприятия, запланированы </a:t>
            </a:r>
            <a:r>
              <a:rPr lang="ru-RU" sz="1200" b="1" dirty="0" smtClean="0">
                <a:solidFill>
                  <a:srgbClr val="C00000"/>
                </a:solidFill>
              </a:rPr>
              <a:t>2</a:t>
            </a:r>
            <a:r>
              <a:rPr lang="ru-RU" sz="1200" dirty="0" smtClean="0"/>
              <a:t> ТОП-лекции (октябрь-ноябрь);</a:t>
            </a: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C00000"/>
                </a:solidFill>
              </a:rPr>
              <a:t>09.09.2022</a:t>
            </a:r>
            <a:r>
              <a:rPr lang="ru-RU" sz="1200" dirty="0" smtClean="0"/>
              <a:t> проведено </a:t>
            </a:r>
            <a:r>
              <a:rPr lang="ru-RU" sz="1200" dirty="0"/>
              <a:t>организационное собрание по проведению промежуточных итогов подготовки </a:t>
            </a:r>
            <a:r>
              <a:rPr lang="ru-RU" sz="1200" dirty="0" smtClean="0"/>
              <a:t>ВАР;</a:t>
            </a: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C00000"/>
                </a:solidFill>
              </a:rPr>
              <a:t>Переработаны программы обучения</a:t>
            </a:r>
            <a:r>
              <a:rPr lang="ru-RU" sz="1200" dirty="0"/>
              <a:t>, срок обучения сокращен </a:t>
            </a:r>
            <a:r>
              <a:rPr lang="ru-RU" sz="1200" b="1" dirty="0">
                <a:solidFill>
                  <a:srgbClr val="C00000"/>
                </a:solidFill>
              </a:rPr>
              <a:t>до 2-х лет</a:t>
            </a:r>
            <a:r>
              <a:rPr lang="ru-RU" sz="1200" dirty="0"/>
              <a:t>, количество часов сокращено </a:t>
            </a:r>
            <a:r>
              <a:rPr lang="ru-RU" sz="1200" b="1" dirty="0">
                <a:solidFill>
                  <a:srgbClr val="C00000"/>
                </a:solidFill>
              </a:rPr>
              <a:t>на 35</a:t>
            </a:r>
            <a:r>
              <a:rPr lang="ru-RU" sz="1200" b="1" dirty="0" smtClean="0">
                <a:solidFill>
                  <a:srgbClr val="C00000"/>
                </a:solidFill>
              </a:rPr>
              <a:t>%;</a:t>
            </a: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dirty="0" smtClean="0"/>
              <a:t>Определен </a:t>
            </a:r>
            <a:r>
              <a:rPr lang="ru-RU" sz="1200" b="1" dirty="0">
                <a:solidFill>
                  <a:srgbClr val="C00000"/>
                </a:solidFill>
              </a:rPr>
              <a:t>перечень работников, не соответствующих требованиям профессиональных стандартов </a:t>
            </a:r>
            <a:r>
              <a:rPr lang="ru-RU" sz="1200" dirty="0"/>
              <a:t>по </a:t>
            </a:r>
            <a:r>
              <a:rPr lang="ru-RU" sz="1200" dirty="0" smtClean="0"/>
              <a:t>образованию;</a:t>
            </a: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r>
              <a:rPr lang="ru-RU" sz="1200" dirty="0" smtClean="0"/>
              <a:t>Организован </a:t>
            </a:r>
            <a:r>
              <a:rPr lang="ru-RU" sz="1200" b="1" dirty="0">
                <a:solidFill>
                  <a:srgbClr val="C00000"/>
                </a:solidFill>
              </a:rPr>
              <a:t>набор на новый поток Базовой кафедры</a:t>
            </a:r>
            <a:r>
              <a:rPr lang="ru-RU" sz="1200" dirty="0"/>
              <a:t>, поступило </a:t>
            </a:r>
            <a:r>
              <a:rPr lang="ru-RU" sz="1200" b="1" dirty="0">
                <a:solidFill>
                  <a:srgbClr val="C00000"/>
                </a:solidFill>
              </a:rPr>
              <a:t>5</a:t>
            </a:r>
            <a:r>
              <a:rPr lang="ru-RU" sz="1200" dirty="0"/>
              <a:t> ходатайств на направление «Оборудование </a:t>
            </a:r>
            <a:r>
              <a:rPr lang="ru-RU" sz="1200" dirty="0" err="1"/>
              <a:t>нефтегазопереработки</a:t>
            </a:r>
            <a:r>
              <a:rPr lang="ru-RU" sz="1200" dirty="0"/>
              <a:t>» и </a:t>
            </a:r>
            <a:r>
              <a:rPr lang="ru-RU" sz="1200" b="1" dirty="0">
                <a:solidFill>
                  <a:srgbClr val="C00000"/>
                </a:solidFill>
              </a:rPr>
              <a:t>17</a:t>
            </a:r>
            <a:r>
              <a:rPr lang="ru-RU" sz="1200" dirty="0"/>
              <a:t> – на направление «Технология топлив и углеродных материалов</a:t>
            </a:r>
            <a:r>
              <a:rPr lang="ru-RU" sz="1200" dirty="0" smtClean="0"/>
              <a:t>».</a:t>
            </a:r>
            <a:endParaRPr lang="ru-RU" sz="1200" dirty="0"/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endParaRPr lang="ru-RU" sz="1138" b="1" dirty="0" smtClean="0">
              <a:solidFill>
                <a:srgbClr val="C00000"/>
              </a:solidFill>
            </a:endParaRP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endParaRPr lang="ru-RU" sz="1138" b="1" dirty="0">
              <a:solidFill>
                <a:srgbClr val="C00000"/>
              </a:solidFill>
            </a:endParaRPr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endParaRPr lang="ru-RU" sz="1138" dirty="0" smtClean="0"/>
          </a:p>
          <a:p>
            <a:pPr marL="232165" indent="-232165">
              <a:spcBef>
                <a:spcPts val="488"/>
              </a:spcBef>
              <a:spcAft>
                <a:spcPts val="488"/>
              </a:spcAft>
              <a:buFont typeface="Wingdings" panose="05000000000000000000" pitchFamily="2" charset="2"/>
              <a:buChar char="ü"/>
            </a:pPr>
            <a:endParaRPr lang="ru-RU" sz="1138" dirty="0"/>
          </a:p>
          <a:p>
            <a:pPr marL="232165" indent="-232165">
              <a:spcBef>
                <a:spcPts val="244"/>
              </a:spcBef>
              <a:buFont typeface="Wingdings" panose="05000000000000000000" pitchFamily="2" charset="2"/>
              <a:buChar char="ü"/>
            </a:pPr>
            <a:endParaRPr lang="ru-RU" sz="1138" dirty="0"/>
          </a:p>
          <a:p>
            <a:pPr>
              <a:lnSpc>
                <a:spcPct val="150000"/>
              </a:lnSpc>
              <a:spcBef>
                <a:spcPts val="488"/>
              </a:spcBef>
              <a:buClr>
                <a:schemeClr val="tx1"/>
              </a:buClr>
            </a:pPr>
            <a:endParaRPr lang="ru-RU" sz="1138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38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38" b="1" dirty="0">
              <a:solidFill>
                <a:srgbClr val="BE4844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Итоги </a:t>
            </a:r>
            <a:r>
              <a:rPr lang="ru-RU" dirty="0" smtClean="0"/>
              <a:t>2022 года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r="5660"/>
          <a:stretch/>
        </p:blipFill>
        <p:spPr>
          <a:xfrm>
            <a:off x="5553877" y="3402274"/>
            <a:ext cx="2642242" cy="10923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646" y="3806558"/>
            <a:ext cx="2703276" cy="10390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007" y="1635646"/>
            <a:ext cx="1869561" cy="936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804" y="977290"/>
            <a:ext cx="1817831" cy="99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98" y="841140"/>
            <a:ext cx="45634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4"/>
              </a:spcBef>
            </a:pPr>
            <a:r>
              <a:rPr lang="ru-RU" sz="1200" b="1" dirty="0"/>
              <a:t>Итоги обучения слушателей:</a:t>
            </a:r>
          </a:p>
          <a:p>
            <a:pPr marL="232165" indent="-232165">
              <a:spcBef>
                <a:spcPts val="244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Неудовлетворительные оценки у слушателей </a:t>
            </a:r>
            <a:r>
              <a:rPr lang="ru-RU" sz="1400" b="1" dirty="0">
                <a:solidFill>
                  <a:srgbClr val="C00000"/>
                </a:solidFill>
              </a:rPr>
              <a:t>отсутствуют</a:t>
            </a:r>
            <a:r>
              <a:rPr lang="ru-RU" sz="1200" dirty="0"/>
              <a:t>;</a:t>
            </a:r>
          </a:p>
          <a:p>
            <a:pPr marL="232165" indent="-232165">
              <a:spcBef>
                <a:spcPts val="244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Посещаемость – </a:t>
            </a:r>
            <a:r>
              <a:rPr lang="ru-RU" sz="1400" b="1" dirty="0">
                <a:solidFill>
                  <a:srgbClr val="C00000"/>
                </a:solidFill>
              </a:rPr>
              <a:t>100</a:t>
            </a:r>
            <a:r>
              <a:rPr lang="ru-RU" sz="1400" b="1" dirty="0" smtClean="0">
                <a:solidFill>
                  <a:srgbClr val="C00000"/>
                </a:solidFill>
              </a:rPr>
              <a:t>%</a:t>
            </a:r>
            <a:r>
              <a:rPr lang="ru-RU" sz="1200" dirty="0" smtClean="0"/>
              <a:t>;</a:t>
            </a:r>
          </a:p>
          <a:p>
            <a:pPr marL="232165" indent="-232165">
              <a:spcBef>
                <a:spcPts val="244"/>
              </a:spcBef>
              <a:buFont typeface="Wingdings" panose="05000000000000000000" pitchFamily="2" charset="2"/>
              <a:buChar char="ü"/>
            </a:pPr>
            <a:r>
              <a:rPr lang="ru-RU" sz="1200" dirty="0" smtClean="0"/>
              <a:t>Все зачеты, курсовые и лабораторные работы </a:t>
            </a:r>
            <a:r>
              <a:rPr lang="ru-RU" sz="1200" b="1" dirty="0" smtClean="0">
                <a:solidFill>
                  <a:srgbClr val="C00000"/>
                </a:solidFill>
              </a:rPr>
              <a:t>сдаются в срок;</a:t>
            </a:r>
            <a:endParaRPr lang="ru-RU" sz="1200" b="1" dirty="0">
              <a:solidFill>
                <a:srgbClr val="C00000"/>
              </a:solidFill>
            </a:endParaRPr>
          </a:p>
          <a:p>
            <a:pPr marL="232165" indent="-232165">
              <a:spcBef>
                <a:spcPts val="244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Средний </a:t>
            </a:r>
            <a:r>
              <a:rPr lang="ru-RU" sz="1200" dirty="0" smtClean="0"/>
              <a:t>балл:</a:t>
            </a:r>
          </a:p>
          <a:p>
            <a:pPr>
              <a:spcBef>
                <a:spcPts val="244"/>
              </a:spcBef>
            </a:pPr>
            <a:r>
              <a:rPr lang="ru-RU" sz="1200" dirty="0" smtClean="0"/>
              <a:t>Механики – </a:t>
            </a:r>
            <a:r>
              <a:rPr lang="ru-RU" sz="1200" b="1" dirty="0" smtClean="0">
                <a:solidFill>
                  <a:srgbClr val="C00000"/>
                </a:solidFill>
              </a:rPr>
              <a:t>4,1</a:t>
            </a:r>
            <a:r>
              <a:rPr lang="ru-RU" sz="1200" dirty="0" smtClean="0"/>
              <a:t> балла</a:t>
            </a:r>
          </a:p>
          <a:p>
            <a:pPr>
              <a:spcBef>
                <a:spcPts val="244"/>
              </a:spcBef>
            </a:pPr>
            <a:r>
              <a:rPr lang="ru-RU" sz="1200" dirty="0" smtClean="0"/>
              <a:t>Технологи – </a:t>
            </a:r>
            <a:r>
              <a:rPr lang="ru-RU" sz="1400" b="1" dirty="0" smtClean="0">
                <a:solidFill>
                  <a:srgbClr val="C00000"/>
                </a:solidFill>
              </a:rPr>
              <a:t>4,4</a:t>
            </a:r>
            <a:r>
              <a:rPr lang="ru-RU" sz="1200" dirty="0" smtClean="0"/>
              <a:t> </a:t>
            </a:r>
            <a:r>
              <a:rPr lang="ru-RU" sz="1200" dirty="0"/>
              <a:t>балла; </a:t>
            </a:r>
          </a:p>
          <a:p>
            <a:endParaRPr lang="ru-RU" sz="1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63299" tIns="31649" rIns="63299" bIns="31649" rtlCol="0" anchor="ctr">
            <a:noAutofit/>
          </a:bodyPr>
          <a:lstStyle/>
          <a:p>
            <a:r>
              <a:rPr lang="ru-RU" sz="1382" dirty="0" smtClean="0"/>
              <a:t>Успеваемость слушателей БК</a:t>
            </a:r>
            <a:endParaRPr lang="ru-RU" sz="1382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b="10981"/>
          <a:stretch/>
        </p:blipFill>
        <p:spPr>
          <a:xfrm>
            <a:off x="512294" y="2931790"/>
            <a:ext cx="2829534" cy="1661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0828">
            <a:off x="4272937" y="2345289"/>
            <a:ext cx="2066212" cy="2402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802" y="1431716"/>
            <a:ext cx="2355956" cy="2786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195" y="841140"/>
            <a:ext cx="2034240" cy="1741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Планы 2022-2023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646" y="809784"/>
            <a:ext cx="4784426" cy="351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200" dirty="0" smtClean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</a:rPr>
              <a:t>На 5 НПЗ </a:t>
            </a:r>
            <a:r>
              <a:rPr lang="ru-RU" sz="1200" dirty="0" smtClean="0"/>
              <a:t>(ООО «ЛУКОЙЛ-</a:t>
            </a:r>
            <a:r>
              <a:rPr lang="ru-RU" sz="1200" dirty="0" err="1" smtClean="0"/>
              <a:t>Волгограднефтепереработка</a:t>
            </a:r>
            <a:r>
              <a:rPr lang="ru-RU" sz="1200" dirty="0" smtClean="0"/>
              <a:t>», ООО «ЛУКОЙЛ-Нижегороднефтеоргсинтез», ООО «ЛУКОЙЛ-</a:t>
            </a:r>
            <a:r>
              <a:rPr lang="ru-RU" sz="1200" dirty="0" err="1" smtClean="0"/>
              <a:t>Ухтанефтепереработка</a:t>
            </a:r>
            <a:r>
              <a:rPr lang="ru-RU" sz="1200" dirty="0" smtClean="0"/>
              <a:t>», ООО «Ставролен», ООО «</a:t>
            </a:r>
            <a:r>
              <a:rPr lang="ru-RU" sz="1200" dirty="0" err="1" smtClean="0"/>
              <a:t>Саратоворгсинтез</a:t>
            </a:r>
            <a:r>
              <a:rPr lang="ru-RU" sz="1200" dirty="0" smtClean="0"/>
              <a:t>») направлено письмо-приглашение на обучение работников на БК ПНГ;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200" dirty="0" smtClean="0"/>
              <a:t>Контроль работы слушателей над ВАР;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200" dirty="0" smtClean="0"/>
              <a:t>Защита выпускных аттестационных работ – </a:t>
            </a:r>
            <a:r>
              <a:rPr lang="ru-RU" sz="1200" b="1" dirty="0" smtClean="0">
                <a:solidFill>
                  <a:srgbClr val="C00000"/>
                </a:solidFill>
              </a:rPr>
              <a:t>февраль 2023</a:t>
            </a:r>
            <a:r>
              <a:rPr lang="ru-RU" sz="1200" dirty="0" smtClean="0"/>
              <a:t>;</a:t>
            </a:r>
            <a:endParaRPr lang="ru-RU" sz="1200" dirty="0"/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200" dirty="0" smtClean="0"/>
              <a:t>Старт </a:t>
            </a:r>
            <a:r>
              <a:rPr lang="ru-RU" sz="1200" dirty="0"/>
              <a:t>обучения </a:t>
            </a:r>
            <a:r>
              <a:rPr lang="ru-RU" sz="1200" dirty="0" smtClean="0"/>
              <a:t>новых групп - </a:t>
            </a:r>
            <a:r>
              <a:rPr lang="ru-RU" sz="1200" b="1" dirty="0" smtClean="0">
                <a:solidFill>
                  <a:srgbClr val="C00000"/>
                </a:solidFill>
              </a:rPr>
              <a:t>01.09.2023</a:t>
            </a:r>
            <a:r>
              <a:rPr lang="ru-RU" sz="1200" dirty="0" smtClean="0"/>
              <a:t>.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200" dirty="0" smtClean="0"/>
              <a:t>Организация </a:t>
            </a:r>
            <a:r>
              <a:rPr lang="ru-RU" sz="1200" b="1" dirty="0" smtClean="0">
                <a:solidFill>
                  <a:srgbClr val="C00000"/>
                </a:solidFill>
              </a:rPr>
              <a:t>ремонта</a:t>
            </a:r>
            <a:r>
              <a:rPr lang="ru-RU" sz="1200" dirty="0" smtClean="0"/>
              <a:t> аудитории 404.</a:t>
            </a:r>
            <a:endParaRPr lang="ru-RU" sz="1200" dirty="0"/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endParaRPr lang="ru-RU" sz="1200" dirty="0"/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endParaRPr lang="ru-RU" sz="1200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200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200" b="1" dirty="0">
              <a:solidFill>
                <a:srgbClr val="BE484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484" y="785747"/>
            <a:ext cx="3214602" cy="40182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7814"/>
            <a:ext cx="2180861" cy="16356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73" y="3168352"/>
            <a:ext cx="2454427" cy="1635646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2411760" y="3867894"/>
            <a:ext cx="1008112" cy="453108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119929" y="702508"/>
            <a:ext cx="3659982" cy="1994400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5337695" y="1575602"/>
            <a:ext cx="3561180" cy="20173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24" y="1962518"/>
            <a:ext cx="2639019" cy="1668505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6"/>
          <a:stretch>
            <a:fillRect/>
          </a:stretch>
        </p:blipFill>
        <p:spPr>
          <a:xfrm>
            <a:off x="2555776" y="3048778"/>
            <a:ext cx="2788288" cy="189923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77907" tIns="38953" rIns="77907" bIns="38953" rtlCol="0" anchor="ctr">
            <a:normAutofit fontScale="90000"/>
          </a:bodyPr>
          <a:lstStyle/>
          <a:p>
            <a:r>
              <a:rPr lang="ru-RU" dirty="0"/>
              <a:t>Обратная связь от студентов Базовой кафедры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20" y="1061010"/>
            <a:ext cx="1944216" cy="1944216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4756600" y="3651870"/>
            <a:ext cx="3955694" cy="1177243"/>
          </a:xfrm>
          <a:prstGeom prst="wedgeRectCallout">
            <a:avLst>
              <a:gd name="adj1" fmla="val -45754"/>
              <a:gd name="adj2" fmla="val -112257"/>
            </a:avLst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Прослушанная лекция «Методы инвестиционного анализа в техническом развитии НПЗ» позволила получить совершенно новые знания по анализу и оценке принимаемых инвестиционных решений. Кроме этого было интересно узнать о перспективах и направлении дальнейшего развития нашего предприятия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344064" y="838103"/>
            <a:ext cx="2607432" cy="992577"/>
          </a:xfrm>
          <a:prstGeom prst="wedgeRectCallout">
            <a:avLst>
              <a:gd name="adj1" fmla="val -71519"/>
              <a:gd name="adj2" fmla="val -12969"/>
            </a:avLst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информация преподносится доступно, что не понятно можно переспросить или просмотреть видео занятия. Преподаватели отличные. Все хорошо, учимся!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5650878" y="2033118"/>
            <a:ext cx="3180087" cy="1015661"/>
          </a:xfrm>
          <a:prstGeom prst="wedgeRectCallout">
            <a:avLst>
              <a:gd name="adj1" fmla="val -79736"/>
              <a:gd name="adj2" fmla="val -25436"/>
            </a:avLst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была объемная и информативная, многие моменты для себя подчеркнул.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главный технолог нашего предприятия имеет опыт работы на зарубежном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НПЗ.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296695" y="987574"/>
            <a:ext cx="2767510" cy="1200327"/>
          </a:xfrm>
          <a:prstGeom prst="wedgeRectCallout">
            <a:avLst>
              <a:gd name="adj1" fmla="val 83996"/>
              <a:gd name="adj2" fmla="val -28502"/>
            </a:avLst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была познавательной, особенно хочется отметить интересное сравнение реального положения дел и подходам по части ремонтов на современных зарубежных НПЗ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Пермнефтеоргсинтезе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11560" y="3123193"/>
            <a:ext cx="3313300" cy="1015661"/>
          </a:xfrm>
          <a:prstGeom prst="wedgeRectCallout">
            <a:avLst>
              <a:gd name="adj1" fmla="val 51915"/>
              <a:gd name="adj2" fmla="val -87890"/>
            </a:avLst>
          </a:prstGeom>
          <a:solidFill>
            <a:srgbClr val="FFFFFF"/>
          </a:solidFill>
          <a:ln w="25400" cap="flat">
            <a:solidFill>
              <a:schemeClr val="bg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 ГД и ЗГД - событие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тривиальное и достаточно прогрессивное. Его важность трудно переоценить, а содержимое еще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осмысливается. Большое спасибо за возможность участвовать в таком мероприятии!</a:t>
            </a:r>
          </a:p>
        </p:txBody>
      </p:sp>
    </p:spTree>
    <p:extLst>
      <p:ext uri="{BB962C8B-B14F-4D97-AF65-F5344CB8AC3E}">
        <p14:creationId xmlns:p14="http://schemas.microsoft.com/office/powerpoint/2010/main" val="27229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/>
              <a:t>Организация обучения студентов факультета химических технологий, промышленной экологии и биотехнологий ПНИПУ</a:t>
            </a:r>
          </a:p>
        </p:txBody>
      </p:sp>
    </p:spTree>
    <p:extLst>
      <p:ext uri="{BB962C8B-B14F-4D97-AF65-F5344CB8AC3E}">
        <p14:creationId xmlns:p14="http://schemas.microsoft.com/office/powerpoint/2010/main" val="76205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47" y="994764"/>
            <a:ext cx="2355880" cy="2166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Обучение студентов ПНИПУ. </a:t>
            </a:r>
            <a:r>
              <a:rPr lang="ru-RU" dirty="0" smtClean="0"/>
              <a:t>Подготовительные мероприятия.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1407" y="771550"/>
            <a:ext cx="5034689" cy="385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srgbClr val="C00000"/>
                </a:solidFill>
              </a:rPr>
              <a:t>Цель проекта: </a:t>
            </a:r>
            <a:endParaRPr lang="en-US" sz="1300" b="1" dirty="0">
              <a:solidFill>
                <a:srgbClr val="C00000"/>
              </a:solidFill>
            </a:endParaRPr>
          </a:p>
          <a:p>
            <a:pPr algn="just"/>
            <a:r>
              <a:rPr lang="ru-RU" sz="1300" dirty="0"/>
              <a:t>точечная целевая подготовка специалистов для </a:t>
            </a:r>
            <a:endParaRPr lang="en-US" sz="1300" dirty="0"/>
          </a:p>
          <a:p>
            <a:pPr algn="just"/>
            <a:r>
              <a:rPr lang="ru-RU" sz="1300" dirty="0"/>
              <a:t>ООО «ЛУКОЙЛ-Пермнефтеоргсинтез»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12" dirty="0"/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138" dirty="0"/>
              <a:t>Разработаны </a:t>
            </a:r>
            <a:r>
              <a:rPr lang="ru-RU" sz="1138" dirty="0">
                <a:solidFill>
                  <a:srgbClr val="C00000"/>
                </a:solidFill>
              </a:rPr>
              <a:t>критерии отбора студентов</a:t>
            </a:r>
            <a:r>
              <a:rPr lang="ru-RU" sz="1138" dirty="0"/>
              <a:t>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138" dirty="0"/>
              <a:t>Разработаны </a:t>
            </a:r>
            <a:r>
              <a:rPr lang="ru-RU" sz="1138" dirty="0">
                <a:solidFill>
                  <a:srgbClr val="C00000"/>
                </a:solidFill>
              </a:rPr>
              <a:t>Программа</a:t>
            </a:r>
            <a:r>
              <a:rPr lang="ru-RU" sz="1138" dirty="0"/>
              <a:t> профессиональной переподготовки  «Технология переработки нефти и природного газа» и </a:t>
            </a:r>
            <a:r>
              <a:rPr lang="ru-RU" sz="1138" dirty="0">
                <a:solidFill>
                  <a:srgbClr val="C00000"/>
                </a:solidFill>
              </a:rPr>
              <a:t>учебный план</a:t>
            </a:r>
            <a:r>
              <a:rPr lang="ru-RU" sz="1138" dirty="0"/>
              <a:t>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138" dirty="0"/>
              <a:t>Подобран </a:t>
            </a:r>
            <a:r>
              <a:rPr lang="ru-RU" sz="1138" dirty="0">
                <a:solidFill>
                  <a:srgbClr val="C00000"/>
                </a:solidFill>
              </a:rPr>
              <a:t>пул преподавателей со стороны ООО «ЛУКОЙЛ-Пермнефтеоргсинтез» </a:t>
            </a:r>
            <a:r>
              <a:rPr lang="ru-RU" sz="1138" dirty="0"/>
              <a:t>из числа высокопрофессиональных руководителей и специалистов для практической подготовки студентов, составлено расписание практических занятий (</a:t>
            </a:r>
            <a:r>
              <a:rPr lang="ru-RU" sz="1138" dirty="0">
                <a:solidFill>
                  <a:srgbClr val="C00000"/>
                </a:solidFill>
              </a:rPr>
              <a:t>ТОП-лекций</a:t>
            </a:r>
            <a:r>
              <a:rPr lang="ru-RU" sz="1138" dirty="0"/>
              <a:t>);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138" dirty="0"/>
              <a:t>Организована разработка </a:t>
            </a:r>
            <a:r>
              <a:rPr lang="ru-RU" sz="1138" dirty="0">
                <a:solidFill>
                  <a:srgbClr val="C00000"/>
                </a:solidFill>
              </a:rPr>
              <a:t>Методических пособий </a:t>
            </a:r>
            <a:r>
              <a:rPr lang="ru-RU" sz="1138" dirty="0"/>
              <a:t>для студентов;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138" dirty="0"/>
              <a:t>Определены обязательства и гарантии со стороны завода для студентов БК (</a:t>
            </a:r>
            <a:r>
              <a:rPr lang="ru-RU" sz="1138" dirty="0">
                <a:solidFill>
                  <a:srgbClr val="C00000"/>
                </a:solidFill>
              </a:rPr>
              <a:t>гарантия трудоустройства </a:t>
            </a:r>
            <a:r>
              <a:rPr lang="ru-RU" sz="1138" dirty="0"/>
              <a:t>успешно завершивших обучение с обязательством работы на предприятии </a:t>
            </a:r>
            <a:r>
              <a:rPr lang="ru-RU" sz="1138" dirty="0">
                <a:solidFill>
                  <a:srgbClr val="C00000"/>
                </a:solidFill>
              </a:rPr>
              <a:t>в течение 3-х лет</a:t>
            </a:r>
            <a:r>
              <a:rPr lang="ru-RU" sz="1138" dirty="0"/>
              <a:t>), разработана форма ученического договора.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3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47" y="3174692"/>
            <a:ext cx="2457641" cy="1423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0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698"/>
            <a:ext cx="8100733" cy="3078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cs typeface="Tahoma" panose="020B0604030504040204" pitchFamily="34" charset="0"/>
              </a:rPr>
              <a:t>Базовая кафедра «Переработка нефти и газа»: Создание</a:t>
            </a:r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419622"/>
            <a:ext cx="4176464" cy="3033322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Базовая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кафедра «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Переработка нефти и газа»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создана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01.09.20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приказом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Пермскому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научно-исследовательскому политехническому университету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57-0 от 13 августа 2019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года, совместно с ООО «ЛУКОЙЛ-Пермнефтеоргсинтез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</a:t>
            </a:r>
          </a:p>
          <a:p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научно-образовательным структурным подразделением университета в составе факультета химических технологий, промышленной экологии и биотехнологий.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1120303"/>
            <a:ext cx="2808312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БК ПНГ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811180"/>
            <a:ext cx="1944216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 smtClean="0">
                <a:solidFill>
                  <a:srgbClr val="D223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01.09.2019</a:t>
            </a:r>
            <a:endParaRPr lang="ru-RU" sz="1600" b="1" dirty="0">
              <a:solidFill>
                <a:srgbClr val="D223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pic>
        <p:nvPicPr>
          <p:cNvPr id="19" name="Рисунок 18" descr="C:\Users\KovinovaEV\Desktop\ООиРП\БАЗОВАЯ КАФЕДРА\Sca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2939"/>
            <a:ext cx="2837577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7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Обучение студентов ПНИПУ. </a:t>
            </a:r>
            <a:r>
              <a:rPr lang="ru-RU" dirty="0" smtClean="0"/>
              <a:t>Отбор слушателей.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6623" y="872475"/>
            <a:ext cx="457344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Проведены </a:t>
            </a:r>
            <a:r>
              <a:rPr lang="ru-RU" sz="1300" dirty="0">
                <a:solidFill>
                  <a:srgbClr val="C00000"/>
                </a:solidFill>
              </a:rPr>
              <a:t>встречи со студентами </a:t>
            </a:r>
            <a:r>
              <a:rPr lang="ru-RU" sz="1300" dirty="0"/>
              <a:t>3 курса факультета химических технологий, промышленной экологии и биотехнологий ПНИПУ, презентована информация об </a:t>
            </a:r>
            <a:r>
              <a:rPr lang="ru-RU" sz="1300" dirty="0">
                <a:solidFill>
                  <a:srgbClr val="C00000"/>
                </a:solidFill>
              </a:rPr>
              <a:t>о возможности и преимуществах обучения на БК</a:t>
            </a:r>
            <a:r>
              <a:rPr lang="ru-RU" sz="1300" dirty="0"/>
              <a:t>;</a:t>
            </a:r>
          </a:p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Организовано заполнение и сбор </a:t>
            </a:r>
            <a:r>
              <a:rPr lang="ru-RU" sz="1300" dirty="0">
                <a:solidFill>
                  <a:srgbClr val="C00000"/>
                </a:solidFill>
              </a:rPr>
              <a:t>анкет кандидатов – </a:t>
            </a:r>
            <a:r>
              <a:rPr lang="ru-RU" sz="1300" b="1" dirty="0">
                <a:solidFill>
                  <a:srgbClr val="C00000"/>
                </a:solidFill>
              </a:rPr>
              <a:t>37 студентов</a:t>
            </a:r>
            <a:r>
              <a:rPr lang="ru-RU" sz="1300" dirty="0"/>
              <a:t>;</a:t>
            </a:r>
          </a:p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Организована </a:t>
            </a:r>
            <a:r>
              <a:rPr lang="ru-RU" sz="1300" dirty="0">
                <a:solidFill>
                  <a:srgbClr val="C00000"/>
                </a:solidFill>
              </a:rPr>
              <a:t>оценка и отбор кандидатов </a:t>
            </a:r>
            <a:r>
              <a:rPr lang="ru-RU" sz="1300" dirty="0"/>
              <a:t>по установленным критериям, </a:t>
            </a:r>
            <a:r>
              <a:rPr lang="ru-RU" sz="1300" dirty="0" smtClean="0"/>
              <a:t>отобраны</a:t>
            </a:r>
            <a:r>
              <a:rPr lang="en-US" sz="1300" dirty="0" smtClean="0"/>
              <a:t> </a:t>
            </a:r>
            <a:r>
              <a:rPr lang="ru-RU" sz="1300" b="1" dirty="0">
                <a:solidFill>
                  <a:srgbClr val="C00000"/>
                </a:solidFill>
              </a:rPr>
              <a:t>5 человек</a:t>
            </a:r>
            <a:r>
              <a:rPr lang="ru-RU" sz="1300" dirty="0"/>
              <a:t>;</a:t>
            </a:r>
          </a:p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Проведена углубленная </a:t>
            </a:r>
            <a:r>
              <a:rPr lang="ru-RU" sz="1300" dirty="0">
                <a:solidFill>
                  <a:srgbClr val="C00000"/>
                </a:solidFill>
              </a:rPr>
              <a:t>психологическая оценка </a:t>
            </a:r>
            <a:r>
              <a:rPr lang="ru-RU" sz="1300" dirty="0"/>
              <a:t>отобранных для обучения на БК студентов;</a:t>
            </a:r>
          </a:p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Сформированы </a:t>
            </a:r>
            <a:r>
              <a:rPr lang="ru-RU" sz="1300" dirty="0">
                <a:solidFill>
                  <a:srgbClr val="C00000"/>
                </a:solidFill>
              </a:rPr>
              <a:t>портфолио</a:t>
            </a:r>
            <a:r>
              <a:rPr lang="ru-RU" sz="1300" dirty="0"/>
              <a:t> по каждому слушателю;</a:t>
            </a:r>
          </a:p>
          <a:p>
            <a:pPr marL="232165" indent="-23216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Организовано подписание </a:t>
            </a:r>
            <a:r>
              <a:rPr lang="ru-RU" sz="1300" dirty="0">
                <a:solidFill>
                  <a:srgbClr val="C00000"/>
                </a:solidFill>
              </a:rPr>
              <a:t>ученических договоров.</a:t>
            </a:r>
            <a:endParaRPr lang="ru-RU" sz="13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217" y="872475"/>
            <a:ext cx="2252366" cy="1311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331" y="1935912"/>
            <a:ext cx="2024963" cy="1438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0"/>
          <a:stretch/>
        </p:blipFill>
        <p:spPr>
          <a:xfrm>
            <a:off x="5818734" y="2703745"/>
            <a:ext cx="1737193" cy="1846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0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Обучение студентов ПНИПУ</a:t>
            </a:r>
            <a:r>
              <a:rPr lang="ru-RU" dirty="0" smtClean="0"/>
              <a:t>. Старт обучения.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5357" y="805241"/>
            <a:ext cx="8186937" cy="55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88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rgbClr val="C00000"/>
                </a:solidFill>
              </a:rPr>
              <a:t>15.03.2022</a:t>
            </a:r>
            <a:r>
              <a:rPr lang="ru-RU" sz="1300" b="1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на Базовой кафедре «Переработка нефти и газа» </a:t>
            </a:r>
            <a:r>
              <a:rPr lang="ru-RU" sz="1300" dirty="0" smtClean="0"/>
              <a:t>стартовало </a:t>
            </a:r>
            <a:r>
              <a:rPr lang="ru-RU" sz="1300" dirty="0"/>
              <a:t>обучение </a:t>
            </a:r>
            <a:r>
              <a:rPr lang="ru-RU" sz="1300" dirty="0" smtClean="0"/>
              <a:t>студентов.</a:t>
            </a:r>
          </a:p>
          <a:p>
            <a:pPr marL="285750" indent="-285750">
              <a:spcAft>
                <a:spcPts val="488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rgbClr val="C00000"/>
                </a:solidFill>
              </a:rPr>
              <a:t>В июне 2022 </a:t>
            </a:r>
            <a:r>
              <a:rPr lang="ru-RU" sz="1300" dirty="0" smtClean="0"/>
              <a:t>года </a:t>
            </a:r>
            <a:r>
              <a:rPr lang="ru-RU" sz="1300" b="1" dirty="0" smtClean="0">
                <a:solidFill>
                  <a:srgbClr val="C00000"/>
                </a:solidFill>
              </a:rPr>
              <a:t>4</a:t>
            </a:r>
            <a:r>
              <a:rPr lang="ru-RU" sz="1300" dirty="0" smtClean="0"/>
              <a:t> студента стали </a:t>
            </a:r>
            <a:r>
              <a:rPr lang="ru-RU" sz="1300" b="1" dirty="0" smtClean="0">
                <a:solidFill>
                  <a:srgbClr val="C00000"/>
                </a:solidFill>
              </a:rPr>
              <a:t>работниками предприятия.</a:t>
            </a:r>
            <a:endParaRPr lang="ru-RU" sz="13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Users\mishurinskikhaa\AppData\Local\Microsoft\Windows\INetCache\Content.Word\IMG-0e0db343509b76a1c0623c29cd43f7a4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4" y="1640299"/>
            <a:ext cx="1053117" cy="14561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3123829"/>
            <a:ext cx="176368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Аделов</a:t>
            </a:r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Виталий</a:t>
            </a:r>
          </a:p>
          <a:p>
            <a:pPr algn="ctr"/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ТТУМ</a:t>
            </a:r>
          </a:p>
          <a:p>
            <a:pPr algn="ctr"/>
            <a:r>
              <a:rPr lang="ru-RU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Оператор т/у 5 </a:t>
            </a:r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разряда</a:t>
            </a:r>
          </a:p>
          <a:p>
            <a:pPr algn="ctr"/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Установка 39-9М </a:t>
            </a:r>
            <a:endParaRPr lang="ru-RU" sz="10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</a:t>
            </a:r>
            <a:r>
              <a:rPr lang="ru-RU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компонентов масел</a:t>
            </a:r>
          </a:p>
          <a:p>
            <a:pPr algn="ctr"/>
            <a:endParaRPr lang="ru-RU" sz="13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mishurinskikhaa\AppData\Local\Microsoft\Windows\INetCache\Content.Word\20220111_204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13" y="1624702"/>
            <a:ext cx="1170130" cy="1456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691680" y="3135269"/>
            <a:ext cx="1944216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Мосягин </a:t>
            </a: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</a:t>
            </a:r>
          </a:p>
          <a:p>
            <a:pPr lvl="0" algn="ctr"/>
            <a:r>
              <a:rPr lang="ru-RU" sz="13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ТТУМ</a:t>
            </a:r>
          </a:p>
          <a:p>
            <a:pPr algn="ctr"/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Оператор т/у 5 разряда</a:t>
            </a:r>
          </a:p>
          <a:p>
            <a:pPr algn="ctr"/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Установка НТКР-2 </a:t>
            </a:r>
            <a:endParaRPr lang="ru-RU" sz="105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0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Газоперерабатывающее </a:t>
            </a:r>
            <a:r>
              <a:rPr lang="ru-RU" sz="105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</a:p>
          <a:p>
            <a:pPr lvl="0" algn="ctr"/>
            <a:endParaRPr lang="ru-RU" sz="13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mishurinskikhaa\Documents\Базовая кафедра\Обучение студентов\Портфолио\Нелюбин\YB2HtuREn3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34" y="1627240"/>
            <a:ext cx="1172067" cy="145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mishurinskikhaa\Documents\Базовая кафедра\Обучение студентов\Портфолио\Плис\IMG-e04091636ec6cbb3fc68f5f08cb58939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/>
          <a:stretch/>
        </p:blipFill>
        <p:spPr bwMode="auto">
          <a:xfrm>
            <a:off x="5899592" y="1648920"/>
            <a:ext cx="1228637" cy="145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mishurinskikhaa\Documents\Базовая кафедра\Обучение студентов\Портфолио\Смирнов\IMG-28bbef9637f8997249e59aeafc4061a9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79" y="1640300"/>
            <a:ext cx="1195389" cy="14561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7963894" y="3159289"/>
            <a:ext cx="914674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Смирнов </a:t>
            </a: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Вадим 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35896" y="3099281"/>
            <a:ext cx="170874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Нелюбин</a:t>
            </a:r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ТТУМ</a:t>
            </a:r>
          </a:p>
          <a:p>
            <a:pPr algn="ctr"/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Оператор т/у 5 </a:t>
            </a:r>
            <a:r>
              <a:rPr lang="ru-RU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разряда</a:t>
            </a:r>
          </a:p>
          <a:p>
            <a:pPr algn="ctr"/>
            <a:r>
              <a:rPr lang="ru-RU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Группа установок 24-7, 24-9</a:t>
            </a:r>
          </a:p>
          <a:p>
            <a:pPr algn="ctr"/>
            <a:r>
              <a:rPr lang="ru-RU" sz="10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компонентов топлив </a:t>
            </a:r>
            <a:endParaRPr lang="ru-R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80112" y="3123829"/>
            <a:ext cx="1800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Плис </a:t>
            </a: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ТТУМ</a:t>
            </a:r>
          </a:p>
          <a:p>
            <a:pPr algn="ctr"/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Оператор т/у 5 разряда</a:t>
            </a:r>
          </a:p>
          <a:p>
            <a:pPr algn="ctr"/>
            <a:r>
              <a:rPr lang="ru-RU" sz="10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Группа установок ГФУ и КК-1</a:t>
            </a:r>
          </a:p>
          <a:p>
            <a:pPr algn="ctr"/>
            <a:r>
              <a:rPr lang="ru-RU" sz="105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по первичной переработке нефти</a:t>
            </a:r>
            <a:endParaRPr lang="ru-RU" sz="105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21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Обучение студентов ПНИПУ. </a:t>
            </a:r>
            <a:r>
              <a:rPr lang="ru-RU" dirty="0" smtClean="0"/>
              <a:t>Организация обучения.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9787" y="746947"/>
            <a:ext cx="4647677" cy="361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Акцент на </a:t>
            </a:r>
            <a:r>
              <a:rPr lang="ru-RU" sz="1600" dirty="0">
                <a:solidFill>
                  <a:srgbClr val="C00000"/>
                </a:solidFill>
              </a:rPr>
              <a:t>максимальное погружение в практическую подготовку</a:t>
            </a:r>
            <a:r>
              <a:rPr lang="ru-RU" sz="1600" dirty="0"/>
              <a:t>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Организовано </a:t>
            </a:r>
            <a:r>
              <a:rPr lang="ru-RU" sz="1600" b="1" dirty="0" smtClean="0">
                <a:solidFill>
                  <a:srgbClr val="C00000"/>
                </a:solidFill>
              </a:rPr>
              <a:t>10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выездных практических занятий </a:t>
            </a:r>
            <a:r>
              <a:rPr lang="ru-RU" sz="1600" dirty="0"/>
              <a:t>на объектах предприятия;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Все </a:t>
            </a:r>
            <a:r>
              <a:rPr lang="ru-RU" sz="1600" dirty="0"/>
              <a:t>студенты прошли обучение рабочей профессии «</a:t>
            </a:r>
            <a:r>
              <a:rPr lang="ru-RU" sz="1600" dirty="0">
                <a:solidFill>
                  <a:srgbClr val="C00000"/>
                </a:solidFill>
              </a:rPr>
              <a:t>Оператор технологических установок</a:t>
            </a:r>
            <a:r>
              <a:rPr lang="ru-RU" sz="1600" dirty="0"/>
              <a:t>»;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C00000"/>
                </a:solidFill>
              </a:rPr>
              <a:t>4 </a:t>
            </a:r>
            <a:r>
              <a:rPr lang="ru-RU" sz="1600" dirty="0">
                <a:solidFill>
                  <a:srgbClr val="C00000"/>
                </a:solidFill>
              </a:rPr>
              <a:t>студента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из пятерых </a:t>
            </a:r>
            <a:r>
              <a:rPr lang="ru-RU" sz="1600" dirty="0" smtClean="0"/>
              <a:t>трудоустроены </a:t>
            </a:r>
            <a:r>
              <a:rPr lang="ru-RU" sz="1600" dirty="0"/>
              <a:t>на наше </a:t>
            </a:r>
            <a:r>
              <a:rPr lang="ru-RU" sz="1600" dirty="0" smtClean="0"/>
              <a:t>предприятие;</a:t>
            </a:r>
            <a:endParaRPr lang="ru-RU" sz="1600" dirty="0"/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C00000"/>
                </a:solidFill>
              </a:rPr>
              <a:t>1</a:t>
            </a:r>
            <a:r>
              <a:rPr lang="ru-RU" sz="1600" dirty="0">
                <a:solidFill>
                  <a:srgbClr val="C00000"/>
                </a:solidFill>
              </a:rPr>
              <a:t> студент </a:t>
            </a:r>
            <a:r>
              <a:rPr lang="ru-RU" sz="1600" dirty="0"/>
              <a:t>(направления АТП) </a:t>
            </a:r>
            <a:r>
              <a:rPr lang="ru-RU" sz="1600" dirty="0" smtClean="0"/>
              <a:t>прошел </a:t>
            </a:r>
            <a:r>
              <a:rPr lang="ru-RU" sz="1600" dirty="0"/>
              <a:t>практику с предоставлением рабочего </a:t>
            </a:r>
            <a:r>
              <a:rPr lang="ru-RU" sz="1600" dirty="0" smtClean="0"/>
              <a:t>места;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37" y="871178"/>
            <a:ext cx="2213367" cy="1475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1716979"/>
            <a:ext cx="1442759" cy="1923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48" y="3107441"/>
            <a:ext cx="2127146" cy="1595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2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350" dirty="0"/>
              <a:t>Обучение студентов ПНИПУ. Социальное обеспечение и адаптация.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966" y="757373"/>
            <a:ext cx="4856122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2 иногородних студента </a:t>
            </a:r>
            <a:r>
              <a:rPr lang="ru-RU" sz="1300" dirty="0" smtClean="0"/>
              <a:t>на летний период были </a:t>
            </a:r>
            <a:r>
              <a:rPr lang="ru-RU" sz="1300" dirty="0" smtClean="0">
                <a:solidFill>
                  <a:srgbClr val="C00000"/>
                </a:solidFill>
              </a:rPr>
              <a:t>обеспечены </a:t>
            </a:r>
            <a:r>
              <a:rPr lang="ru-RU" sz="1300" dirty="0">
                <a:solidFill>
                  <a:srgbClr val="C00000"/>
                </a:solidFill>
              </a:rPr>
              <a:t>комнатой в общежитии</a:t>
            </a:r>
            <a:r>
              <a:rPr lang="ru-RU" sz="1300" dirty="0"/>
              <a:t> № 5 (Мира, 28);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Для 1 иногороднего студента принято решение </a:t>
            </a:r>
            <a:r>
              <a:rPr lang="ru-RU" sz="1300" dirty="0">
                <a:solidFill>
                  <a:srgbClr val="C00000"/>
                </a:solidFill>
              </a:rPr>
              <a:t>о компенсации найма жилья </a:t>
            </a:r>
            <a:r>
              <a:rPr lang="ru-RU" sz="1300" dirty="0"/>
              <a:t>в г. Перми;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Всем студентам на период адаптации и практики  назначены опытные профессиональные </a:t>
            </a:r>
            <a:r>
              <a:rPr lang="ru-RU" sz="1300" dirty="0">
                <a:solidFill>
                  <a:srgbClr val="C00000"/>
                </a:solidFill>
              </a:rPr>
              <a:t>наставники</a:t>
            </a:r>
            <a:r>
              <a:rPr lang="ru-RU" sz="1300" dirty="0"/>
              <a:t>;</a:t>
            </a:r>
          </a:p>
          <a:p>
            <a:pPr marL="232165" indent="-232165">
              <a:spcAft>
                <a:spcPts val="488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/>
              <a:t>Процесс обучения </a:t>
            </a:r>
            <a:r>
              <a:rPr lang="ru-RU" sz="1300" dirty="0">
                <a:solidFill>
                  <a:srgbClr val="C00000"/>
                </a:solidFill>
              </a:rPr>
              <a:t>постоянно контролируется </a:t>
            </a:r>
            <a:r>
              <a:rPr lang="ru-RU" sz="1300" dirty="0"/>
              <a:t>со стороны </a:t>
            </a:r>
            <a:r>
              <a:rPr lang="ru-RU" sz="1300" dirty="0" err="1"/>
              <a:t>ООиРП</a:t>
            </a:r>
            <a:r>
              <a:rPr lang="ru-RU" sz="13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01" y="983573"/>
            <a:ext cx="2076903" cy="1384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01" y="2949988"/>
            <a:ext cx="2166071" cy="16245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1" y="2949988"/>
            <a:ext cx="2106233" cy="1579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3" y="2949988"/>
            <a:ext cx="2160240" cy="16201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8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Обучение студентов ПНИПУ</a:t>
            </a:r>
            <a:r>
              <a:rPr lang="ru-RU" dirty="0" smtClean="0"/>
              <a:t>. Отзывы об обучении.</a:t>
            </a:r>
            <a:endParaRPr lang="ru-RU" dirty="0"/>
          </a:p>
        </p:txBody>
      </p:sp>
      <p:pic>
        <p:nvPicPr>
          <p:cNvPr id="6" name="Рисунок 5" descr="C:\Users\mishurinskikhaa\AppData\Local\Microsoft\Windows\INetCache\Content.Word\IMG-0e0db343509b76a1c0623c29cd43f7a4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36" y="760276"/>
            <a:ext cx="1053117" cy="145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mishurinskikhaa\AppData\Local\Microsoft\Windows\INetCache\Content.Word\20220111_2045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96993"/>
            <a:ext cx="1170130" cy="145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mishurinskikhaa\Documents\Базовая кафедра\Обучение студентов\Портфолио\Нелюбин\YB2HtuREn3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65" y="796467"/>
            <a:ext cx="1172067" cy="145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mishurinskikhaa\Documents\Базовая кафедра\Обучение студентов\Портфолио\Плис\IMG-e04091636ec6cbb3fc68f5f08cb58939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/>
          <a:stretch/>
        </p:blipFill>
        <p:spPr bwMode="auto">
          <a:xfrm>
            <a:off x="5399881" y="759454"/>
            <a:ext cx="1228637" cy="145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mishurinskikhaa\Documents\Базовая кафедра\Обучение студентов\Портфолио\Смирнов\IMG-28bbef9637f8997249e59aeafc4061a9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394" y="3273829"/>
            <a:ext cx="1195389" cy="14561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11560" y="753680"/>
            <a:ext cx="1476260" cy="1739972"/>
          </a:xfrm>
          <a:prstGeom prst="wedgeRoundRectCallout">
            <a:avLst>
              <a:gd name="adj1" fmla="val 81432"/>
              <a:gd name="adj2" fmla="val 17792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105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Аделов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Виталий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ещё с детства мечтал,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пойду работать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на промышленный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гигант. Мечта сбылась!</a:t>
            </a:r>
          </a:p>
          <a:p>
            <a:pPr algn="ctr"/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827584" y="3273829"/>
            <a:ext cx="1692188" cy="1170130"/>
          </a:xfrm>
          <a:prstGeom prst="wedgeRoundRectCallout">
            <a:avLst>
              <a:gd name="adj1" fmla="val 81432"/>
              <a:gd name="adj2" fmla="val 17792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Мосягин Павел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 то я понял – что такое </a:t>
            </a:r>
            <a:r>
              <a:rPr lang="ru-RU" sz="105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нефтеперера-батывающий</a:t>
            </a:r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завод!</a:t>
            </a:r>
          </a:p>
          <a:p>
            <a:pPr algn="ctr"/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242197" y="2354971"/>
            <a:ext cx="2353604" cy="722672"/>
          </a:xfrm>
          <a:prstGeom prst="wedgeRoundRectCallout">
            <a:avLst>
              <a:gd name="adj1" fmla="val -3529"/>
              <a:gd name="adj2" fmla="val -65119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105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Нелюбин</a:t>
            </a:r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практических занятий очень высоко! Просто обучаясь в университете такого не узнать!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6036560" y="3563728"/>
            <a:ext cx="1559777" cy="952238"/>
          </a:xfrm>
          <a:prstGeom prst="wedgeRoundRectCallout">
            <a:avLst>
              <a:gd name="adj1" fmla="val -71563"/>
              <a:gd name="adj2" fmla="val 1372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Смирнов Вадим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практических занятий удалось увидеть и понять процессы переработки нефти.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889680" y="1015316"/>
            <a:ext cx="1658665" cy="1700990"/>
          </a:xfrm>
          <a:prstGeom prst="wedgeRoundRectCallout">
            <a:avLst>
              <a:gd name="adj1" fmla="val -68689"/>
              <a:gd name="adj2" fmla="val -10372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0" rIns="27000" bIns="0" rtlCol="0" anchor="ctr"/>
          <a:lstStyle/>
          <a:p>
            <a:pPr algn="ctr"/>
            <a:r>
              <a:rPr lang="ru-RU" sz="105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Плис Александр </a:t>
            </a: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уже был на заводе на практике. Теперь окончательно убедился в правильном выборе профессии!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43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Планы 2022-2023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646" y="809784"/>
            <a:ext cx="7808762" cy="363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600" dirty="0" smtClean="0"/>
              <a:t>Окончание теоретического обучения – </a:t>
            </a:r>
            <a:r>
              <a:rPr lang="ru-RU" sz="1600" b="1" dirty="0" smtClean="0">
                <a:solidFill>
                  <a:srgbClr val="C00000"/>
                </a:solidFill>
              </a:rPr>
              <a:t>01.02.2023</a:t>
            </a:r>
            <a:r>
              <a:rPr lang="ru-RU" sz="1600" dirty="0" smtClean="0"/>
              <a:t>;</a:t>
            </a:r>
            <a:endParaRPr lang="ru-RU" sz="1600" dirty="0"/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600" dirty="0" smtClean="0"/>
              <a:t>Выбор актуальных тем дипломных работ, защита работ – </a:t>
            </a:r>
            <a:r>
              <a:rPr lang="ru-RU" sz="1600" b="1" dirty="0" smtClean="0">
                <a:solidFill>
                  <a:srgbClr val="C00000"/>
                </a:solidFill>
              </a:rPr>
              <a:t>май 2023</a:t>
            </a:r>
            <a:r>
              <a:rPr lang="ru-RU" sz="1600" dirty="0" smtClean="0"/>
              <a:t>;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600" dirty="0" smtClean="0"/>
              <a:t>Оценка результатов первого года работы, построение карьерных маршрутов – </a:t>
            </a:r>
            <a:r>
              <a:rPr lang="ru-RU" sz="1600" b="1" dirty="0" smtClean="0">
                <a:solidFill>
                  <a:srgbClr val="C00000"/>
                </a:solidFill>
              </a:rPr>
              <a:t>до 01.06.2023</a:t>
            </a:r>
            <a:r>
              <a:rPr lang="ru-RU" sz="1600" dirty="0" smtClean="0"/>
              <a:t>.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Набор новой группы </a:t>
            </a:r>
            <a:r>
              <a:rPr lang="ru-RU" sz="1600" dirty="0" smtClean="0"/>
              <a:t>студентов 3 курса – </a:t>
            </a:r>
            <a:r>
              <a:rPr lang="ru-RU" sz="1600" b="1" dirty="0" smtClean="0">
                <a:solidFill>
                  <a:srgbClr val="C00000"/>
                </a:solidFill>
              </a:rPr>
              <a:t>до 01.02.2023</a:t>
            </a:r>
            <a:r>
              <a:rPr lang="ru-RU" sz="1600" dirty="0" smtClean="0"/>
              <a:t>;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r>
              <a:rPr lang="ru-RU" sz="1600" dirty="0" smtClean="0"/>
              <a:t> Старт </a:t>
            </a:r>
            <a:r>
              <a:rPr lang="ru-RU" sz="1600" dirty="0"/>
              <a:t>обучения </a:t>
            </a:r>
            <a:r>
              <a:rPr lang="ru-RU" sz="1600" dirty="0" smtClean="0"/>
              <a:t>новых групп - </a:t>
            </a:r>
            <a:r>
              <a:rPr lang="ru-RU" sz="1600" b="1" dirty="0" smtClean="0">
                <a:solidFill>
                  <a:srgbClr val="C00000"/>
                </a:solidFill>
              </a:rPr>
              <a:t>01.03.2023</a:t>
            </a:r>
            <a:r>
              <a:rPr lang="ru-RU" sz="1600" dirty="0" smtClean="0"/>
              <a:t>.</a:t>
            </a:r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endParaRPr lang="ru-RU" sz="1600" dirty="0"/>
          </a:p>
          <a:p>
            <a:pPr marL="185732" indent="-185732">
              <a:spcBef>
                <a:spcPts val="488"/>
              </a:spcBef>
              <a:spcAft>
                <a:spcPts val="488"/>
              </a:spcAft>
              <a:buClr>
                <a:schemeClr val="tx1"/>
              </a:buClr>
              <a:buAutoNum type="arabicPeriod"/>
            </a:pPr>
            <a:endParaRPr lang="ru-RU" sz="1600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174124" indent="-174124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BE484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0" y="193693"/>
            <a:ext cx="747608" cy="6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698"/>
            <a:ext cx="8100733" cy="3078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cs typeface="Tahoma" panose="020B0604030504040204" pitchFamily="34" charset="0"/>
              </a:rPr>
              <a:t>Базовая кафедра «Переработка нефти и газа»: Цели</a:t>
            </a:r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3087022"/>
            <a:ext cx="2592288" cy="1555994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Заведующим </a:t>
            </a:r>
          </a:p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кафедры назначен </a:t>
            </a: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директор </a:t>
            </a: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«ЛУКОЙЛ-Пермнефтеоргсинтез» </a:t>
            </a:r>
            <a:endParaRPr lang="ru-RU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Михайлович Андронов</a:t>
            </a: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pic>
        <p:nvPicPr>
          <p:cNvPr id="16" name="Рисунок 15" descr="C:\Users\KovinovaEV\AppData\Local\Microsoft\Windows\Temporary Internet Files\Content.Outlook\51552MRY\KC-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6" y="930596"/>
            <a:ext cx="1376074" cy="18533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627784" y="771550"/>
            <a:ext cx="6251988" cy="465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ru-RU" sz="1600" b="1" dirty="0" smtClean="0">
                <a:solidFill>
                  <a:srgbClr val="C00000"/>
                </a:solidFill>
              </a:rPr>
              <a:t>Цели создания БК ПНГ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обеспечение </a:t>
            </a:r>
            <a:r>
              <a:rPr lang="ru-RU" sz="1600" b="1" dirty="0"/>
              <a:t>практической </a:t>
            </a:r>
            <a:r>
              <a:rPr lang="ru-RU" sz="1600" b="1" dirty="0" smtClean="0"/>
              <a:t>подготовки, основанной на </a:t>
            </a:r>
            <a:r>
              <a:rPr lang="ru-RU" sz="1600" dirty="0" smtClean="0"/>
              <a:t>профиле </a:t>
            </a:r>
            <a:r>
              <a:rPr lang="ru-RU" sz="1600" dirty="0"/>
              <a:t>деятельности ООО «</a:t>
            </a:r>
            <a:r>
              <a:rPr lang="ru-RU" sz="1600" dirty="0" smtClean="0"/>
              <a:t>ЛУКОЙЛ-Пермнефтеоргсинтез», осуществление научной</a:t>
            </a:r>
            <a:r>
              <a:rPr lang="ru-RU" sz="1600" dirty="0"/>
              <a:t>, инновационной и </a:t>
            </a:r>
            <a:r>
              <a:rPr lang="ru-RU" sz="1600" dirty="0" err="1"/>
              <a:t>внеучебной</a:t>
            </a:r>
            <a:r>
              <a:rPr lang="ru-RU" sz="1600" dirty="0"/>
              <a:t> </a:t>
            </a:r>
            <a:r>
              <a:rPr lang="ru-RU" sz="1600" dirty="0" smtClean="0"/>
              <a:t>деятельности;</a:t>
            </a:r>
            <a:endParaRPr lang="ru-RU" sz="1600" dirty="0"/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обеспечение </a:t>
            </a:r>
            <a:r>
              <a:rPr lang="ru-RU" sz="1600" b="1" dirty="0"/>
              <a:t>требуемого качества подготовки бакалавров и магистров </a:t>
            </a:r>
            <a:r>
              <a:rPr lang="ru-RU" sz="1600" dirty="0"/>
              <a:t>по профильным направлениям деятельности Предприятия на основе более тесной интеграции образования, науки и производства;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1" dirty="0" smtClean="0"/>
              <a:t>сокращение </a:t>
            </a:r>
            <a:r>
              <a:rPr lang="ru-RU" sz="1600" b="1" dirty="0"/>
              <a:t>времени адаптации выпускников </a:t>
            </a:r>
            <a:r>
              <a:rPr lang="ru-RU" sz="1600" dirty="0"/>
              <a:t>Университета и закрепления молодых специалистов на Предприятии;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/>
              <a:t>обеспечение </a:t>
            </a:r>
            <a:r>
              <a:rPr lang="ru-RU" sz="1600" b="1" dirty="0"/>
              <a:t>непрерывной подготовки высококвалифицированных </a:t>
            </a:r>
            <a:r>
              <a:rPr lang="ru-RU" sz="1600" b="1" dirty="0" smtClean="0"/>
              <a:t>специалистов.</a:t>
            </a:r>
            <a:endParaRPr lang="ru-RU" sz="1600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BE48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4082" y="643413"/>
            <a:ext cx="8435690" cy="282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ru-RU" sz="1600" b="1" dirty="0">
                <a:solidFill>
                  <a:srgbClr val="C00000"/>
                </a:solidFill>
              </a:rPr>
              <a:t>Основные </a:t>
            </a:r>
            <a:r>
              <a:rPr lang="ru-RU" sz="1600" b="1" dirty="0" smtClean="0">
                <a:solidFill>
                  <a:srgbClr val="C00000"/>
                </a:solidFill>
              </a:rPr>
              <a:t>задачи БК ПНГ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300" b="1" dirty="0"/>
              <a:t>создание среды</a:t>
            </a:r>
            <a:r>
              <a:rPr lang="ru-RU" sz="1300" dirty="0"/>
              <a:t>, </a:t>
            </a:r>
            <a:r>
              <a:rPr lang="ru-RU" sz="1300" b="1" dirty="0"/>
              <a:t>обеспечивающей эффективную подготовку </a:t>
            </a:r>
            <a:r>
              <a:rPr lang="ru-RU" sz="1300" dirty="0"/>
              <a:t>инновационных специалистов;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300" b="1" dirty="0"/>
              <a:t>привлечение ведущих специалистов и профессорско-преподавательского состава отечественных или зарубежных учебных, исследовательских и научно-производственных организаций </a:t>
            </a:r>
            <a:r>
              <a:rPr lang="ru-RU" sz="1300" dirty="0"/>
              <a:t>к участию в учебном процессе Базовой </a:t>
            </a:r>
            <a:r>
              <a:rPr lang="ru-RU" sz="1300" dirty="0" smtClean="0"/>
              <a:t>кафедры;</a:t>
            </a:r>
            <a:endParaRPr lang="ru-RU" sz="1300" dirty="0"/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300" dirty="0" smtClean="0"/>
              <a:t>внедрение </a:t>
            </a:r>
            <a:r>
              <a:rPr lang="ru-RU" sz="1300" dirty="0"/>
              <a:t>в учебный процесс </a:t>
            </a:r>
            <a:r>
              <a:rPr lang="ru-RU" sz="1300" b="1" dirty="0"/>
              <a:t>предметно ориентированной проектной деятельности </a:t>
            </a:r>
            <a:r>
              <a:rPr lang="ru-RU" sz="1300" dirty="0" smtClean="0"/>
              <a:t>для </a:t>
            </a:r>
            <a:r>
              <a:rPr lang="ru-RU" sz="1300" dirty="0"/>
              <a:t>более эффективного освоения </a:t>
            </a:r>
            <a:r>
              <a:rPr lang="ru-RU" sz="1300" dirty="0" smtClean="0"/>
              <a:t>профессиональных </a:t>
            </a:r>
            <a:r>
              <a:rPr lang="ru-RU" sz="1300" dirty="0"/>
              <a:t>компетенций в целях решения </a:t>
            </a:r>
            <a:r>
              <a:rPr lang="ru-RU" sz="1300" dirty="0" smtClean="0"/>
              <a:t>прикладных </a:t>
            </a:r>
            <a:r>
              <a:rPr lang="ru-RU" sz="1300" dirty="0"/>
              <a:t>научно-практических </a:t>
            </a:r>
            <a:r>
              <a:rPr lang="ru-RU" sz="1300" dirty="0" smtClean="0"/>
              <a:t>задач НПЗ;</a:t>
            </a:r>
            <a:endParaRPr lang="ru-RU" sz="1300" dirty="0"/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300" dirty="0"/>
              <a:t>организация и проведение совместно с подразделениями Университета </a:t>
            </a:r>
            <a:r>
              <a:rPr lang="ru-RU" sz="1300" b="1" dirty="0"/>
              <a:t>фундаментальных, поисковых и прикладных научных исследований </a:t>
            </a:r>
            <a:r>
              <a:rPr lang="ru-RU" sz="1300" dirty="0" smtClean="0"/>
              <a:t>по </a:t>
            </a:r>
            <a:r>
              <a:rPr lang="ru-RU" sz="1300" dirty="0"/>
              <a:t>профилю деятельности </a:t>
            </a:r>
            <a:r>
              <a:rPr lang="ru-RU" sz="1300" dirty="0" smtClean="0"/>
              <a:t>Предприятия.</a:t>
            </a:r>
            <a:endParaRPr lang="ru-RU" sz="1300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b="1" dirty="0">
              <a:solidFill>
                <a:srgbClr val="BE4844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611560" y="303498"/>
            <a:ext cx="8100734" cy="307836"/>
          </a:xfrm>
        </p:spPr>
        <p:txBody>
          <a:bodyPr>
            <a:normAutofit fontScale="90000"/>
          </a:bodyPr>
          <a:lstStyle/>
          <a:p>
            <a:r>
              <a:rPr lang="ru-RU" dirty="0"/>
              <a:t>Базовая кафедра </a:t>
            </a:r>
            <a:r>
              <a:rPr lang="ru-RU" dirty="0" smtClean="0"/>
              <a:t>«</a:t>
            </a:r>
            <a:r>
              <a:rPr lang="ru-RU" dirty="0"/>
              <a:t>Переработка нефти и газа</a:t>
            </a:r>
            <a:r>
              <a:rPr lang="ru-RU" dirty="0" smtClean="0"/>
              <a:t>»: Задачи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5"/>
          <a:stretch/>
        </p:blipFill>
        <p:spPr>
          <a:xfrm>
            <a:off x="5938824" y="3322634"/>
            <a:ext cx="2370712" cy="1530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"/>
          <a:stretch/>
        </p:blipFill>
        <p:spPr>
          <a:xfrm>
            <a:off x="755576" y="3317116"/>
            <a:ext cx="2353150" cy="1489598"/>
          </a:xfrm>
          <a:prstGeom prst="rect">
            <a:avLst/>
          </a:prstGeom>
        </p:spPr>
      </p:pic>
      <p:pic>
        <p:nvPicPr>
          <p:cNvPr id="12" name="1112247ecb6f505f0455cac428982e433fc9099aaeb43da102bf8c4b943d7a85Picture 3" descr="image0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/>
        </p:blipFill>
        <p:spPr bwMode="auto">
          <a:xfrm>
            <a:off x="3420220" y="3317116"/>
            <a:ext cx="2221673" cy="153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100" dirty="0"/>
              <a:t>Роль руководителей и специалистов предприятия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815827"/>
            <a:ext cx="4824536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ru-RU" b="1" dirty="0">
                <a:solidFill>
                  <a:srgbClr val="C00000"/>
                </a:solidFill>
              </a:rPr>
              <a:t>Важнейшая роль в развитии БК отводится руководителям и специалистам </a:t>
            </a:r>
            <a:r>
              <a:rPr lang="ru-RU" b="1" dirty="0" smtClean="0">
                <a:solidFill>
                  <a:srgbClr val="C00000"/>
                </a:solidFill>
              </a:rPr>
              <a:t>Предприятия:</a:t>
            </a:r>
            <a:endParaRPr lang="ru-RU" b="1" dirty="0">
              <a:solidFill>
                <a:srgbClr val="C00000"/>
              </a:solidFill>
            </a:endParaRP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b="1" dirty="0" err="1" smtClean="0"/>
              <a:t>Практикоориентированные</a:t>
            </a:r>
            <a:r>
              <a:rPr lang="ru-RU" dirty="0" smtClean="0"/>
              <a:t> </a:t>
            </a:r>
            <a:r>
              <a:rPr lang="ru-RU" dirty="0"/>
              <a:t>лекции, семинарские и практические  занятия по </a:t>
            </a:r>
            <a:r>
              <a:rPr lang="ru-RU" dirty="0" err="1"/>
              <a:t>спецдисциплинам</a:t>
            </a:r>
            <a:r>
              <a:rPr lang="ru-RU" dirty="0"/>
              <a:t>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Руководство </a:t>
            </a:r>
            <a:r>
              <a:rPr lang="ru-RU" dirty="0"/>
              <a:t>ознакомительной, производственной и преддипломной </a:t>
            </a:r>
            <a:r>
              <a:rPr lang="ru-RU" b="1" dirty="0"/>
              <a:t>практикой студентов</a:t>
            </a:r>
            <a:r>
              <a:rPr lang="ru-RU" dirty="0"/>
              <a:t>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Консультирование </a:t>
            </a:r>
            <a:r>
              <a:rPr lang="ru-RU" dirty="0"/>
              <a:t>и курирование </a:t>
            </a:r>
            <a:r>
              <a:rPr lang="ru-RU" b="1" dirty="0"/>
              <a:t>НИР студентов</a:t>
            </a:r>
            <a:r>
              <a:rPr lang="ru-RU" dirty="0"/>
              <a:t>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b="1" dirty="0" smtClean="0"/>
              <a:t>Формирование </a:t>
            </a:r>
            <a:r>
              <a:rPr lang="ru-RU" b="1" dirty="0"/>
              <a:t>и утверждение тем </a:t>
            </a:r>
            <a:r>
              <a:rPr lang="ru-RU" dirty="0"/>
              <a:t>практических, самостоятельных работ студентов БК (курсовых, выпускных </a:t>
            </a:r>
            <a:r>
              <a:rPr lang="ru-RU" dirty="0" smtClean="0"/>
              <a:t>аттестационных </a:t>
            </a:r>
            <a:r>
              <a:rPr lang="ru-RU" dirty="0"/>
              <a:t>работ).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Совместное </a:t>
            </a:r>
            <a:r>
              <a:rPr lang="ru-RU" dirty="0"/>
              <a:t>с преподавателями ХТФ ПНИПУ </a:t>
            </a:r>
            <a:r>
              <a:rPr lang="ru-RU" b="1" dirty="0"/>
              <a:t>руководство подготовкой выпускных </a:t>
            </a:r>
            <a:r>
              <a:rPr lang="ru-RU" b="1" dirty="0" smtClean="0"/>
              <a:t>аттестационных </a:t>
            </a:r>
            <a:r>
              <a:rPr lang="ru-RU" b="1" dirty="0"/>
              <a:t>работ</a:t>
            </a:r>
            <a:r>
              <a:rPr lang="ru-RU" dirty="0"/>
              <a:t> студентов БК.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52" y="1491630"/>
            <a:ext cx="3534970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Преподаватели БК ПНГ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3" y="2998901"/>
            <a:ext cx="1306972" cy="1773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43" y="1062873"/>
            <a:ext cx="1290702" cy="1773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32" y="3018883"/>
            <a:ext cx="1324449" cy="1773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903" y="1071404"/>
            <a:ext cx="1297908" cy="1778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9609" y="2722697"/>
            <a:ext cx="1104576" cy="1490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7839" y="2752397"/>
            <a:ext cx="1085129" cy="14633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823" y="1100846"/>
            <a:ext cx="1046363" cy="1415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1059582"/>
            <a:ext cx="2274565" cy="35533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647" y="718174"/>
            <a:ext cx="49923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«ЛУКОЙЛ-Пермнефтеоргсинтез»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647839" y="723395"/>
            <a:ext cx="49923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ПНИПУ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169" t="2648" r="3169" b="2648"/>
          <a:stretch/>
        </p:blipFill>
        <p:spPr>
          <a:xfrm>
            <a:off x="5413964" y="1100845"/>
            <a:ext cx="1040575" cy="14369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3677" y="1059582"/>
            <a:ext cx="1115313" cy="14995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/>
          <a:srcRect t="4463"/>
          <a:stretch/>
        </p:blipFill>
        <p:spPr>
          <a:xfrm>
            <a:off x="7889635" y="2787774"/>
            <a:ext cx="1096144" cy="13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10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Базовая кафедра «Переработка нефти и газа»: </a:t>
            </a:r>
            <a:r>
              <a:rPr lang="ru-RU" dirty="0" smtClean="0"/>
              <a:t>Основные этапы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04" y="679895"/>
            <a:ext cx="8435690" cy="297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ru-RU" sz="1800" b="1" dirty="0">
                <a:solidFill>
                  <a:srgbClr val="C00000"/>
                </a:solidFill>
              </a:rPr>
              <a:t>2019: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Разработаны </a:t>
            </a:r>
            <a:r>
              <a:rPr lang="ru-RU" sz="1400" b="1" dirty="0"/>
              <a:t>критерии отбора студентов </a:t>
            </a:r>
            <a:r>
              <a:rPr lang="ru-RU" sz="1400" dirty="0"/>
              <a:t>для обучения на </a:t>
            </a:r>
            <a:r>
              <a:rPr lang="ru-RU" sz="1400" dirty="0" smtClean="0"/>
              <a:t>БК;</a:t>
            </a:r>
            <a:endParaRPr lang="ru-RU" sz="1400" dirty="0"/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Из числа работников ООО «ЛУКОЙЛ-Пермнефтеоргсинтез» </a:t>
            </a:r>
            <a:r>
              <a:rPr lang="ru-RU" sz="1400" b="1" dirty="0"/>
              <a:t>отобраны руководители и резервисты</a:t>
            </a:r>
            <a:r>
              <a:rPr lang="ru-RU" sz="1400" dirty="0"/>
              <a:t>, не имеющие профильного образования, для обучения на базовой кафедре в первом потоке.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Разработан и утвержден </a:t>
            </a:r>
            <a:r>
              <a:rPr lang="ru-RU" sz="1400" b="1" dirty="0"/>
              <a:t>график стажировок </a:t>
            </a:r>
            <a:r>
              <a:rPr lang="ru-RU" sz="1400" dirty="0"/>
              <a:t>преподавателей ПНИПУ на заводе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</a:pPr>
            <a:endParaRPr lang="ru-RU" sz="1125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b="1" dirty="0">
              <a:solidFill>
                <a:srgbClr val="BE484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37233"/>
          <a:stretch/>
        </p:blipFill>
        <p:spPr>
          <a:xfrm>
            <a:off x="410857" y="3044125"/>
            <a:ext cx="3873923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279" y="2821451"/>
            <a:ext cx="3915718" cy="1353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742" y="3853896"/>
            <a:ext cx="4812581" cy="13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Базовая кафедра «Переработка нефти и газа»: </a:t>
            </a:r>
            <a:r>
              <a:rPr lang="ru-RU" dirty="0" smtClean="0"/>
              <a:t>Основные этапы 2020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604" y="555737"/>
            <a:ext cx="8435690" cy="2367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ru-RU" sz="1800" b="1" dirty="0" smtClean="0">
                <a:solidFill>
                  <a:srgbClr val="C00000"/>
                </a:solidFill>
              </a:rPr>
              <a:t>2020</a:t>
            </a:r>
            <a:r>
              <a:rPr lang="ru-RU" sz="1800" b="1" dirty="0">
                <a:solidFill>
                  <a:srgbClr val="C00000"/>
                </a:solidFill>
              </a:rPr>
              <a:t>: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Ремонт помещения, закуп необходимого оборудования для БК;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Разработка программ обучения «Технология топлив и углеродных материалов» и «Оборудование </a:t>
            </a:r>
            <a:r>
              <a:rPr lang="ru-RU" sz="1400" dirty="0" err="1"/>
              <a:t>нефтегазопереработки</a:t>
            </a:r>
            <a:r>
              <a:rPr lang="ru-RU" sz="1400" dirty="0"/>
              <a:t>», формирование состава преподавателей;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Подготовка и согласование расписания занятий.</a:t>
            </a:r>
          </a:p>
          <a:p>
            <a:pPr marL="171450" indent="-1714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Торжественное, официальное открытие БК «ПНГ» совместно с </a:t>
            </a:r>
            <a:r>
              <a:rPr lang="ru-RU" sz="1400" dirty="0" smtClean="0"/>
              <a:t>ПНИПУ и начало </a:t>
            </a:r>
            <a:r>
              <a:rPr lang="ru-RU" sz="1400" dirty="0"/>
              <a:t>обучения 2-х корпоративных групп</a:t>
            </a:r>
            <a:r>
              <a:rPr lang="ru-RU" sz="1400" dirty="0" smtClean="0"/>
              <a:t>.</a:t>
            </a:r>
            <a:endParaRPr lang="ru-RU" sz="1125" dirty="0"/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125" b="1" dirty="0">
              <a:solidFill>
                <a:srgbClr val="BE4844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39" y="3566510"/>
            <a:ext cx="2295659" cy="139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35" y="3723878"/>
            <a:ext cx="1872135" cy="12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92" y="2595497"/>
            <a:ext cx="2023559" cy="12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4" y="2691064"/>
            <a:ext cx="3015247" cy="121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685" y="2549857"/>
            <a:ext cx="1894872" cy="246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2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698"/>
            <a:ext cx="8100733" cy="30783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cs typeface="Tahoma" panose="020B0604030504040204" pitchFamily="34" charset="0"/>
              </a:rPr>
              <a:t>Базовая кафедра «Переработка нефти и газа»: Открытие</a:t>
            </a:r>
            <a:endParaRPr lang="ru-RU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89" y="254501"/>
            <a:ext cx="920133" cy="850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20303"/>
            <a:ext cx="3744416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Торжественное открытие БК ПНГ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811180"/>
            <a:ext cx="1944216" cy="324888"/>
          </a:xfrm>
          <a:prstGeom prst="rect">
            <a:avLst/>
          </a:prstGeom>
          <a:noFill/>
        </p:spPr>
        <p:txBody>
          <a:bodyPr wrap="square" lIns="77907" tIns="38953" rIns="77907" bIns="38953" rtlCol="0">
            <a:spAutoFit/>
          </a:bodyPr>
          <a:lstStyle/>
          <a:p>
            <a:r>
              <a:rPr lang="ru-RU" sz="1600" b="1" dirty="0" smtClean="0">
                <a:solidFill>
                  <a:srgbClr val="D223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11.11.2020</a:t>
            </a:r>
            <a:endParaRPr lang="ru-RU" sz="1600" b="1" dirty="0">
              <a:solidFill>
                <a:srgbClr val="D2233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323528" y="1445191"/>
            <a:ext cx="8535394" cy="1681095"/>
          </a:xfrm>
          <a:prstGeom prst="rect">
            <a:avLst/>
          </a:prstGeom>
        </p:spPr>
        <p:txBody>
          <a:bodyPr>
            <a:noAutofit/>
          </a:bodyPr>
          <a:lstStyle>
            <a:lvl1pPr marL="292153" indent="-292153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2998" indent="-243460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3843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3379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52917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2455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1992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1529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066" indent="-194769" algn="l" defTabSz="77907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 smtClean="0"/>
              <a:t>Приветственные и напутственные слова в рамках Торжественного открытия БК «ПНГ» произнесли Генеральный директор ООО «ЛУКОЙЛ-Пермнефтеоргсинтез», заведующий БК «ПНГ» </a:t>
            </a:r>
            <a:r>
              <a:rPr lang="ru-RU" sz="1600" b="1" dirty="0" smtClean="0"/>
              <a:t>С.М. Андронов </a:t>
            </a:r>
            <a:r>
              <a:rPr lang="ru-RU" sz="1600" dirty="0" smtClean="0"/>
              <a:t>и Ректор ПНИПУ </a:t>
            </a:r>
            <a:r>
              <a:rPr lang="ru-RU" sz="1600" b="1" dirty="0" smtClean="0"/>
              <a:t>А.А. </a:t>
            </a:r>
            <a:r>
              <a:rPr lang="ru-RU" sz="1600" b="1" dirty="0" err="1" smtClean="0"/>
              <a:t>Ташкинов</a:t>
            </a:r>
            <a:endParaRPr lang="ru-RU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8" y="2705727"/>
            <a:ext cx="2736304" cy="1825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350" y="2715766"/>
            <a:ext cx="2720289" cy="18358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8" y="2705727"/>
            <a:ext cx="2642623" cy="18259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756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ной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5B76279261FC41A2604133188FC3F0" ma:contentTypeVersion="0" ma:contentTypeDescription="Создание документа." ma:contentTypeScope="" ma:versionID="874370f299797430aa596e082ce86cc3">
  <xsd:schema xmlns:xsd="http://www.w3.org/2001/XMLSchema" xmlns:p="http://schemas.microsoft.com/office/2006/metadata/properties" targetNamespace="http://schemas.microsoft.com/office/2006/metadata/properties" ma:root="true" ma:fieldsID="c2d6548631942a3a7cae43a042d40c6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CDFB522-9B92-4483-86A2-D34AD6E98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D77849-0E8E-42D2-963E-75509055BDC5}">
  <ds:schemaRefs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258C59-7C09-49C8-A6F9-F754E3AB0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1698</Words>
  <Application>Microsoft Office PowerPoint</Application>
  <PresentationFormat>Экран (16:9)</PresentationFormat>
  <Paragraphs>205</Paragraphs>
  <Slides>26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Тема Office</vt:lpstr>
      <vt:lpstr>Базовая кафедра  «Переработка нефти и газа» ПНИПУ на базе ООО «ЛУКОЙЛ-Пермнефтеоргсинтез»</vt:lpstr>
      <vt:lpstr>Базовая кафедра «Переработка нефти и газа»: Создание</vt:lpstr>
      <vt:lpstr>Базовая кафедра «Переработка нефти и газа»: Цели</vt:lpstr>
      <vt:lpstr>Базовая кафедра «Переработка нефти и газа»: Задачи</vt:lpstr>
      <vt:lpstr>Роль руководителей и специалистов предприятия</vt:lpstr>
      <vt:lpstr>Преподаватели БК ПНГ</vt:lpstr>
      <vt:lpstr>Базовая кафедра «Переработка нефти и газа»: Основные этапы 2019</vt:lpstr>
      <vt:lpstr>Базовая кафедра «Переработка нефти и газа»: Основные этапы 2020</vt:lpstr>
      <vt:lpstr>Базовая кафедра «Переработка нефти и газа»: Открытие</vt:lpstr>
      <vt:lpstr>Удостоверения и диплом БК ПНГ</vt:lpstr>
      <vt:lpstr>Организация обучения работников  ООО «ЛУКОЙЛ-Пермнефтеоргсинтез»</vt:lpstr>
      <vt:lpstr>Базовая кафедра «Переработка нефти и газа»: Старт обучения</vt:lpstr>
      <vt:lpstr>Базовая кафедра «Переработка нефти и газа»: Основные этапы 2021</vt:lpstr>
      <vt:lpstr>Итоги 2022 года</vt:lpstr>
      <vt:lpstr>Успеваемость слушателей БК</vt:lpstr>
      <vt:lpstr>Планы 2022-2023</vt:lpstr>
      <vt:lpstr>Обратная связь от студентов Базовой кафедры</vt:lpstr>
      <vt:lpstr>Организация обучения студентов факультета химических технологий, промышленной экологии и биотехнологий ПНИПУ</vt:lpstr>
      <vt:lpstr>Обучение студентов ПНИПУ. Подготовительные мероприятия.</vt:lpstr>
      <vt:lpstr>Обучение студентов ПНИПУ. Отбор слушателей.</vt:lpstr>
      <vt:lpstr>Обучение студентов ПНИПУ. Старт обучения.</vt:lpstr>
      <vt:lpstr>Обучение студентов ПНИПУ. Организация обучения.</vt:lpstr>
      <vt:lpstr>Обучение студентов ПНИПУ. Социальное обеспечение и адаптация.</vt:lpstr>
      <vt:lpstr>Обучение студентов ПНИПУ. Отзывы об обучении.</vt:lpstr>
      <vt:lpstr>Планы 2022-2023</vt:lpstr>
      <vt:lpstr>Презентация PowerPoint</vt:lpstr>
    </vt:vector>
  </TitlesOfParts>
  <Company>LUKOIL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Company</dc:creator>
  <cp:lastModifiedBy>Мишуринских Анна Александровна</cp:lastModifiedBy>
  <cp:revision>135</cp:revision>
  <cp:lastPrinted>2022-10-03T12:39:20Z</cp:lastPrinted>
  <dcterms:created xsi:type="dcterms:W3CDTF">2015-12-02T14:34:23Z</dcterms:created>
  <dcterms:modified xsi:type="dcterms:W3CDTF">2022-10-07T04:10:30Z</dcterms:modified>
</cp:coreProperties>
</file>