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BFC18-25DC-40C3-9D1F-DB267BA9F11D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275B-7603-4EBE-A405-597A6DB69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75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BFC18-25DC-40C3-9D1F-DB267BA9F11D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275B-7603-4EBE-A405-597A6DB69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93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BFC18-25DC-40C3-9D1F-DB267BA9F11D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275B-7603-4EBE-A405-597A6DB69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19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BFC18-25DC-40C3-9D1F-DB267BA9F11D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275B-7603-4EBE-A405-597A6DB69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90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BFC18-25DC-40C3-9D1F-DB267BA9F11D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275B-7603-4EBE-A405-597A6DB69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81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BFC18-25DC-40C3-9D1F-DB267BA9F11D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275B-7603-4EBE-A405-597A6DB69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35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BFC18-25DC-40C3-9D1F-DB267BA9F11D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275B-7603-4EBE-A405-597A6DB69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96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BFC18-25DC-40C3-9D1F-DB267BA9F11D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275B-7603-4EBE-A405-597A6DB69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96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BFC18-25DC-40C3-9D1F-DB267BA9F11D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275B-7603-4EBE-A405-597A6DB69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05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BFC18-25DC-40C3-9D1F-DB267BA9F11D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275B-7603-4EBE-A405-597A6DB69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21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BFC18-25DC-40C3-9D1F-DB267BA9F11D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275B-7603-4EBE-A405-597A6DB69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88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BFC18-25DC-40C3-9D1F-DB267BA9F11D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E275B-7603-4EBE-A405-597A6DB69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0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irchen10@yandex.ru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lpp@pstu.ac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77072"/>
            <a:ext cx="8194451" cy="1902073"/>
          </a:xfrm>
          <a:solidFill>
            <a:schemeClr val="accent6">
              <a:lumMod val="75000"/>
            </a:schemeClr>
          </a:solidFill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Arial Narrow" pitchFamily="34" charset="0"/>
              </a:rPr>
              <a:t>Программа </a:t>
            </a:r>
            <a:r>
              <a:rPr lang="ru-RU" sz="3600" b="1" dirty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 Narrow" pitchFamily="34" charset="0"/>
              </a:rPr>
              <a:t>профессиональной переподготовки </a:t>
            </a:r>
            <a:br>
              <a:rPr lang="ru-RU" sz="36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 Narrow" pitchFamily="34" charset="0"/>
              </a:rPr>
              <a:t>с получением квалификации</a:t>
            </a: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Arial Narrow" pitchFamily="34" charset="0"/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586335"/>
              </p:ext>
            </p:extLst>
          </p:nvPr>
        </p:nvGraphicFramePr>
        <p:xfrm>
          <a:off x="503502" y="332656"/>
          <a:ext cx="8229599" cy="3560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8338"/>
                <a:gridCol w="2952328"/>
                <a:gridCol w="2648933"/>
              </a:tblGrid>
              <a:tr h="606283">
                <a:tc gridSpan="3">
                  <a:txBody>
                    <a:bodyPr/>
                    <a:lstStyle/>
                    <a:p>
                      <a:pPr marL="81026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ПЕРМСКИЙ НАЦИОНАЛЬНЫЙ ИССЛЕДОВАТЕЛЬСКИЙ </a:t>
                      </a:r>
                    </a:p>
                    <a:p>
                      <a:pPr marL="81026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ПОЛИТЕХНИЧЕСКИЙ УНИВЕРСИТЕТ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585" marR="55585" marT="43747" marB="43747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23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 cap="small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585" marR="55585" marT="14411" marB="14411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68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cap="small" dirty="0">
                          <a:effectLst/>
                          <a:latin typeface="Arial Black" pitchFamily="34" charset="0"/>
                        </a:rPr>
                        <a:t>Центр дополнительного языкового образования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55585" marR="55585" marT="14411" marB="14411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585" marR="55585" marT="14411" marB="14411"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33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ИНТЕРЛИНГВАКОММУНИКАЦИЯ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5585" marR="55585" marT="43747" marB="43747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Кафедра иностранных языков, лингвистики и перевода</a:t>
                      </a:r>
                      <a:endParaRPr lang="ru-RU" sz="1000" baseline="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55585" marR="55585" marT="43747" marB="43747"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0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365F91"/>
                        </a:solidFill>
                        <a:effectLst/>
                        <a:latin typeface="Arial Black"/>
                        <a:cs typeface="Arial"/>
                      </a:endParaRPr>
                    </a:p>
                  </a:txBody>
                  <a:tcPr marL="55585" marR="55585" marT="43747" marB="43747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Переводчик </a:t>
                      </a:r>
                      <a:r>
                        <a:rPr lang="ru-RU" sz="32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в сфере профессиональной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коммуникации</a:t>
                      </a:r>
                      <a:r>
                        <a:rPr lang="ru-RU" sz="3200" b="1" dirty="0" smtClean="0"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ru-RU" sz="1900" b="1" dirty="0">
                          <a:effectLst/>
                          <a:latin typeface="Arial Black" pitchFamily="34" charset="0"/>
                        </a:rPr>
                        <a:t/>
                      </a:r>
                      <a:br>
                        <a:rPr lang="ru-RU" sz="1900" b="1" dirty="0">
                          <a:effectLst/>
                          <a:latin typeface="Arial Black" pitchFamily="34" charset="0"/>
                        </a:rPr>
                      </a:br>
                      <a:r>
                        <a:rPr lang="ru-RU" sz="1500" dirty="0">
                          <a:effectLst/>
                        </a:rPr>
                        <a:t>(один иностранный язык: английский/немецкий</a:t>
                      </a:r>
                      <a:r>
                        <a:rPr lang="ru-RU" sz="1500" dirty="0" smtClean="0">
                          <a:effectLst/>
                        </a:rPr>
                        <a:t>)</a:t>
                      </a:r>
                    </a:p>
                  </a:txBody>
                  <a:tcPr marL="55585" marR="55585" marT="43747" marB="43747"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2304256" cy="168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ЛОГОТИП ПНИП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09" y="476672"/>
            <a:ext cx="706437" cy="68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9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1509" y="260648"/>
            <a:ext cx="6266172" cy="2448272"/>
          </a:xfrm>
          <a:solidFill>
            <a:schemeClr val="bg1"/>
          </a:solidFill>
          <a:ln>
            <a:noFill/>
          </a:ln>
        </p:spPr>
        <p:txBody>
          <a:bodyPr>
            <a:normAutofit lnSpcReduction="10000"/>
          </a:bodyPr>
          <a:lstStyle/>
          <a:p>
            <a:r>
              <a:rPr lang="ru-RU" sz="2400" dirty="0"/>
              <a:t>Программа </a:t>
            </a:r>
            <a:r>
              <a:rPr lang="ru-RU" sz="2400" b="1" dirty="0" smtClean="0">
                <a:solidFill>
                  <a:srgbClr val="C00000"/>
                </a:solidFill>
              </a:rPr>
              <a:t>«ПЕРЕВОДЧИК В СФЕРЕ ПРОФЕССИОНАЛЬНОЙ КОММУНИКАЦИИ» </a:t>
            </a:r>
            <a:r>
              <a:rPr lang="ru-RU" sz="2400" dirty="0" smtClean="0"/>
              <a:t>существует </a:t>
            </a:r>
            <a:r>
              <a:rPr lang="ru-RU" sz="2400" dirty="0"/>
              <a:t>в ЦИЛК при кафедре иностранных языков, лингвистики </a:t>
            </a:r>
            <a:r>
              <a:rPr lang="ru-RU" sz="2400" dirty="0" smtClean="0"/>
              <a:t>и перевода </a:t>
            </a:r>
            <a:r>
              <a:rPr lang="ru-RU" sz="2400" dirty="0"/>
              <a:t>с 2004 года. За это время обучение по программе прошли  </a:t>
            </a:r>
            <a:r>
              <a:rPr lang="ru-RU" sz="2400" b="1" dirty="0">
                <a:solidFill>
                  <a:srgbClr val="C00000"/>
                </a:solidFill>
              </a:rPr>
              <a:t>более </a:t>
            </a:r>
            <a:r>
              <a:rPr lang="ru-RU" sz="2400" b="1" dirty="0" smtClean="0">
                <a:solidFill>
                  <a:srgbClr val="C00000"/>
                </a:solidFill>
              </a:rPr>
              <a:t>1000 </a:t>
            </a:r>
            <a:r>
              <a:rPr lang="ru-RU" sz="2400" b="1" dirty="0">
                <a:solidFill>
                  <a:srgbClr val="C00000"/>
                </a:solidFill>
              </a:rPr>
              <a:t>человек</a:t>
            </a:r>
            <a:r>
              <a:rPr lang="ru-RU" sz="2400" dirty="0">
                <a:solidFill>
                  <a:srgbClr val="C00000"/>
                </a:solidFill>
              </a:rPr>
              <a:t>. </a:t>
            </a:r>
            <a:endParaRPr lang="ru-RU" sz="24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62867" y="3944441"/>
            <a:ext cx="5087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дополнительную </a:t>
            </a:r>
            <a:r>
              <a:rPr lang="ru-RU" sz="2400" dirty="0"/>
              <a:t>квалификацию, позволяющую сочетать специальные знания и переводческие навыки и умения в сфере профессиональной деятельности. 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8876"/>
            <a:ext cx="3522760" cy="25050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61285" y="2636912"/>
            <a:ext cx="7343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Arial" pitchFamily="34" charset="0"/>
              <a:buChar char="•"/>
            </a:pPr>
            <a:r>
              <a:rPr lang="ru-RU" sz="2400" dirty="0"/>
              <a:t>Программа предназначена для тех, кто стремится повысить свою профессиональную компетенцию в области иностранных </a:t>
            </a:r>
            <a:r>
              <a:rPr lang="ru-RU" sz="2400" dirty="0" smtClean="0"/>
              <a:t>языков  и </a:t>
            </a:r>
            <a:r>
              <a:rPr lang="ru-RU" sz="2400" dirty="0"/>
              <a:t>получить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423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741682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Целевая  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аудитория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: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636912"/>
            <a:ext cx="7560840" cy="324036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дипломированные </a:t>
            </a:r>
            <a:r>
              <a:rPr lang="ru-RU" dirty="0"/>
              <a:t>специалисты естественно-научного и технического профиля, экономисты, менеджеры и специалисты иных гуманитарных направлений;</a:t>
            </a:r>
          </a:p>
          <a:p>
            <a:pPr lvl="0"/>
            <a:r>
              <a:rPr lang="ru-RU" dirty="0"/>
              <a:t>студенты со 2 по 5 курсы   технических и гуманитарных специальностей;  магистранты;  аспиранты;</a:t>
            </a:r>
          </a:p>
          <a:p>
            <a:pPr lvl="0"/>
            <a:r>
              <a:rPr lang="ru-RU" dirty="0"/>
              <a:t>корпоративные клиенты: сотрудники предприятий, компаний, фирм и учреждений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01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404664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>
                <a:solidFill>
                  <a:schemeClr val="bg1"/>
                </a:solidFill>
                <a:latin typeface="Arial Black" pitchFamily="34" charset="0"/>
              </a:rPr>
              <a:t>РЕЗУЛЬТАТЫ </a:t>
            </a:r>
            <a:br>
              <a:rPr lang="ru-RU" sz="40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Arial Black" pitchFamily="34" charset="0"/>
              </a:rPr>
              <a:t>ОБУЧЕНИЯ</a:t>
            </a:r>
            <a:endParaRPr lang="ru-R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708920"/>
            <a:ext cx="7920880" cy="3168352"/>
          </a:xfrm>
        </p:spPr>
        <p:txBody>
          <a:bodyPr>
            <a:normAutofit fontScale="70000" lnSpcReduction="20000"/>
          </a:bodyPr>
          <a:lstStyle/>
          <a:p>
            <a:pPr lvl="0">
              <a:spcAft>
                <a:spcPts val="600"/>
              </a:spcAft>
            </a:pPr>
            <a:r>
              <a:rPr lang="ru-RU" dirty="0" smtClean="0"/>
              <a:t>приобретение </a:t>
            </a:r>
            <a:r>
              <a:rPr lang="ru-RU" dirty="0"/>
              <a:t>навыков и умений  устного и письменного перевода в сфере профессиональной деятельности;</a:t>
            </a:r>
          </a:p>
          <a:p>
            <a:pPr lvl="0">
              <a:spcAft>
                <a:spcPts val="600"/>
              </a:spcAft>
            </a:pPr>
            <a:r>
              <a:rPr lang="ru-RU" dirty="0"/>
              <a:t>получение квалификации переводчика и диплома о  </a:t>
            </a:r>
            <a:r>
              <a:rPr lang="ru-RU" dirty="0" smtClean="0"/>
              <a:t>профессиональной переподготовке;</a:t>
            </a:r>
            <a:endParaRPr lang="ru-RU" dirty="0"/>
          </a:p>
          <a:p>
            <a:pPr lvl="0">
              <a:spcAft>
                <a:spcPts val="600"/>
              </a:spcAft>
            </a:pPr>
            <a:r>
              <a:rPr lang="ru-RU" dirty="0"/>
              <a:t>возможность работать  на предприятиях и фирмах, осуществляющих внешнеэкономическую деятельность.</a:t>
            </a:r>
          </a:p>
          <a:p>
            <a:pPr lvl="0">
              <a:spcAft>
                <a:spcPts val="600"/>
              </a:spcAft>
            </a:pPr>
            <a:r>
              <a:rPr lang="ru-RU" dirty="0"/>
              <a:t>возможность общаться на </a:t>
            </a:r>
            <a:r>
              <a:rPr lang="ru-RU" dirty="0" smtClean="0"/>
              <a:t>иностранном </a:t>
            </a:r>
            <a:r>
              <a:rPr lang="ru-RU" dirty="0"/>
              <a:t>языке с друзьями и в поездках за рубежом;</a:t>
            </a:r>
          </a:p>
          <a:p>
            <a:pPr lvl="0">
              <a:spcAft>
                <a:spcPts val="600"/>
              </a:spcAft>
            </a:pPr>
            <a:r>
              <a:rPr lang="ru-RU" dirty="0"/>
              <a:t>перспективы обучения в </a:t>
            </a:r>
            <a:r>
              <a:rPr lang="ru-RU" dirty="0" smtClean="0"/>
              <a:t> зарубежных вузах 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80273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5392" y="692696"/>
            <a:ext cx="7067128" cy="11430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Кадровый состав</a:t>
            </a:r>
            <a:endParaRPr 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636912"/>
            <a:ext cx="7812360" cy="30963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Руководитель программы и научный директор ЦИЛК доктор педагогических наук, профессор Серова Тамара Сергеевна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Обучение  </a:t>
            </a:r>
            <a:r>
              <a:rPr lang="ru-RU" dirty="0"/>
              <a:t>в Центре ведут высококвалифицированные преподаватели кафедры ИЯЛП, переводчики-практики и иностранные специалисты-носители языка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055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653136"/>
            <a:ext cx="6336704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Преподаватели практической фонетики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Сабитова</a:t>
            </a:r>
            <a:r>
              <a:rPr lang="ru-RU" sz="2800" dirty="0" smtClean="0"/>
              <a:t> </a:t>
            </a:r>
            <a:r>
              <a:rPr lang="ru-RU" sz="2800" dirty="0" smtClean="0"/>
              <a:t>Альбина Романовна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 </a:t>
            </a:r>
            <a:r>
              <a:rPr lang="ru-RU" sz="2800" dirty="0" smtClean="0"/>
              <a:t>Стефан </a:t>
            </a:r>
            <a:r>
              <a:rPr lang="ru-RU" sz="2800" dirty="0" err="1" smtClean="0"/>
              <a:t>Бостер</a:t>
            </a:r>
            <a:r>
              <a:rPr lang="ru-RU" sz="2800" dirty="0" smtClean="0"/>
              <a:t> (США)</a:t>
            </a:r>
            <a:endParaRPr lang="ru-RU" sz="2800" dirty="0"/>
          </a:p>
        </p:txBody>
      </p:sp>
      <p:pic>
        <p:nvPicPr>
          <p:cNvPr id="1026" name="Picture 2" descr="C:\Users\Irina\Desktop\19.11.15\19.11.15\1-3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92696"/>
            <a:ext cx="5993169" cy="38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982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1584" cy="6957392"/>
          </a:xfrm>
        </p:spPr>
      </p:pic>
      <p:pic>
        <p:nvPicPr>
          <p:cNvPr id="1026" name="Picture 2" descr="C:\Users\Irina\Desktop\19.11.15\19.11.15\1-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08" y="1628800"/>
            <a:ext cx="80288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19872" y="260648"/>
            <a:ext cx="5493296" cy="1296144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Тренируем английский </a:t>
            </a:r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с </a:t>
            </a:r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иностранными </a:t>
            </a:r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студентами </a:t>
            </a:r>
            <a:b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гр</a:t>
            </a:r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. ППК-15-1,2,3</a:t>
            </a:r>
            <a:endParaRPr lang="ru-RU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65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332656"/>
            <a:ext cx="5338936" cy="1340768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Arial Black" pitchFamily="34" charset="0"/>
              </a:rPr>
              <a:t>Контактная 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информация: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420888"/>
            <a:ext cx="7211144" cy="363326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Исполнительный </a:t>
            </a:r>
            <a:r>
              <a:rPr lang="ru-RU" dirty="0"/>
              <a:t>директор: </a:t>
            </a:r>
            <a:endParaRPr lang="ru-RU" dirty="0" smtClean="0"/>
          </a:p>
          <a:p>
            <a:pPr marL="0" indent="361950">
              <a:buNone/>
            </a:pPr>
            <a:r>
              <a:rPr lang="ru-RU" b="1" dirty="0" smtClean="0"/>
              <a:t>Митрюхина </a:t>
            </a:r>
            <a:r>
              <a:rPr lang="ru-RU" b="1" dirty="0"/>
              <a:t>Ирина Николаевна</a:t>
            </a:r>
          </a:p>
          <a:p>
            <a:r>
              <a:rPr lang="ru-RU" dirty="0" smtClean="0"/>
              <a:t>Менеджер</a:t>
            </a:r>
            <a:r>
              <a:rPr lang="ru-RU" dirty="0"/>
              <a:t>:                    </a:t>
            </a:r>
            <a:endParaRPr lang="ru-RU" dirty="0" smtClean="0"/>
          </a:p>
          <a:p>
            <a:pPr marL="0" indent="361950">
              <a:buNone/>
            </a:pPr>
            <a:r>
              <a:rPr lang="ru-RU" b="1" dirty="0" err="1" smtClean="0"/>
              <a:t>Осколкова</a:t>
            </a:r>
            <a:r>
              <a:rPr lang="ru-RU" b="1" dirty="0" smtClean="0"/>
              <a:t> </a:t>
            </a:r>
            <a:r>
              <a:rPr lang="ru-RU" b="1" dirty="0"/>
              <a:t>Татьяна Владиславовна</a:t>
            </a:r>
          </a:p>
          <a:p>
            <a:r>
              <a:rPr lang="ru-RU" dirty="0" smtClean="0"/>
              <a:t>Тел</a:t>
            </a:r>
            <a:r>
              <a:rPr lang="ru-RU" b="1" dirty="0" smtClean="0"/>
              <a:t>. </a:t>
            </a:r>
            <a:r>
              <a:rPr lang="ru-RU" b="1" dirty="0"/>
              <a:t>2-198-286</a:t>
            </a:r>
            <a:r>
              <a:rPr lang="ru-RU" dirty="0"/>
              <a:t>;   </a:t>
            </a:r>
            <a:endParaRPr lang="ru-RU" dirty="0" smtClean="0"/>
          </a:p>
          <a:p>
            <a:r>
              <a:rPr lang="de-DE" dirty="0" smtClean="0"/>
              <a:t>e</a:t>
            </a:r>
            <a:r>
              <a:rPr lang="ru-RU" dirty="0"/>
              <a:t>-</a:t>
            </a:r>
            <a:r>
              <a:rPr lang="de-DE" dirty="0" err="1"/>
              <a:t>mail</a:t>
            </a:r>
            <a:r>
              <a:rPr lang="ru-RU" dirty="0"/>
              <a:t>  </a:t>
            </a:r>
            <a:r>
              <a:rPr lang="de-DE" b="1" u="sng" dirty="0" err="1">
                <a:hlinkClick r:id="rId3"/>
              </a:rPr>
              <a:t>mirchen</a:t>
            </a:r>
            <a:r>
              <a:rPr lang="ru-RU" b="1" u="sng" dirty="0">
                <a:hlinkClick r:id="rId3"/>
              </a:rPr>
              <a:t>10@</a:t>
            </a:r>
            <a:r>
              <a:rPr lang="de-DE" b="1" u="sng" dirty="0" err="1">
                <a:hlinkClick r:id="rId3"/>
              </a:rPr>
              <a:t>yandex</a:t>
            </a:r>
            <a:r>
              <a:rPr lang="ru-RU" b="1" u="sng" dirty="0">
                <a:hlinkClick r:id="rId3"/>
              </a:rPr>
              <a:t>.</a:t>
            </a:r>
            <a:r>
              <a:rPr lang="de-DE" b="1" u="sng" dirty="0" err="1">
                <a:hlinkClick r:id="rId3"/>
              </a:rPr>
              <a:t>ru</a:t>
            </a:r>
            <a:r>
              <a:rPr lang="ru-RU" b="1" dirty="0"/>
              <a:t>; </a:t>
            </a:r>
            <a:r>
              <a:rPr lang="de-DE" b="1" u="sng" dirty="0" err="1">
                <a:hlinkClick r:id="rId4"/>
              </a:rPr>
              <a:t>flpp</a:t>
            </a:r>
            <a:r>
              <a:rPr lang="ru-RU" b="1" u="sng" dirty="0">
                <a:hlinkClick r:id="rId4"/>
              </a:rPr>
              <a:t>@</a:t>
            </a:r>
            <a:r>
              <a:rPr lang="de-DE" b="1" u="sng" dirty="0" err="1">
                <a:hlinkClick r:id="rId4"/>
              </a:rPr>
              <a:t>pstu</a:t>
            </a:r>
            <a:r>
              <a:rPr lang="ru-RU" b="1" u="sng" dirty="0">
                <a:hlinkClick r:id="rId4"/>
              </a:rPr>
              <a:t>.</a:t>
            </a:r>
            <a:r>
              <a:rPr lang="de-DE" b="1" u="sng" dirty="0" err="1">
                <a:hlinkClick r:id="rId4"/>
              </a:rPr>
              <a:t>ac</a:t>
            </a:r>
            <a:r>
              <a:rPr lang="ru-RU" b="1" u="sng" dirty="0">
                <a:hlinkClick r:id="rId4"/>
              </a:rPr>
              <a:t>.</a:t>
            </a:r>
            <a:r>
              <a:rPr lang="de-DE" b="1" u="sng" dirty="0" err="1">
                <a:hlinkClick r:id="rId4"/>
              </a:rPr>
              <a:t>ru</a:t>
            </a:r>
            <a:r>
              <a:rPr lang="ru-RU" b="1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7879627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255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Программа  профессиональной переподготовки  с получением квалификации </vt:lpstr>
      <vt:lpstr>Презентация PowerPoint</vt:lpstr>
      <vt:lpstr>Целевая   аудитория:</vt:lpstr>
      <vt:lpstr>РЕЗУЛЬТАТЫ  ОБУЧЕНИЯ</vt:lpstr>
      <vt:lpstr>Кадровый состав</vt:lpstr>
      <vt:lpstr>Преподаватели практической фонетики  Сабитова Альбина Романовна  и Стефан Бостер (США)</vt:lpstr>
      <vt:lpstr>Тренируем английский  с иностранными студентами  гр. ППК-15-1,2,3</vt:lpstr>
      <vt:lpstr>Контактная  информация: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Переводчик в сфере профессиональной коммуникации</dc:title>
  <dc:creator>Irina</dc:creator>
  <cp:lastModifiedBy>user</cp:lastModifiedBy>
  <cp:revision>15</cp:revision>
  <dcterms:created xsi:type="dcterms:W3CDTF">2016-09-02T10:00:20Z</dcterms:created>
  <dcterms:modified xsi:type="dcterms:W3CDTF">2016-09-05T09:48:37Z</dcterms:modified>
</cp:coreProperties>
</file>