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9387A-22C4-4F20-AD3B-D9360CE24C5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3BFBC-6D4C-4E96-BCAE-37761BB8C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Федеральный закон 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«Об образовании в </a:t>
            </a:r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Российской </a:t>
            </a:r>
            <a:r>
              <a:rPr lang="ru-RU" b="1" dirty="0" smtClean="0">
                <a:solidFill>
                  <a:srgbClr val="0070C0"/>
                </a:solidFill>
              </a:rPr>
              <a:t>Федерации»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Принят Государственной Думой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21 декабря 2012 года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Одобрен Советом Федерации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26 декабря 2012 года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ФЗ «Об образовании в РФ»: Профессиональное обучение (гл.9)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Организация профессионального обучения (ст.73) – приобретение профессиональных компетенций без изменения уровня образования: программы профессиональной подготовки, программы профессиональной переподготовки и программы повышения квалификации кадров.</a:t>
            </a:r>
          </a:p>
          <a:p>
            <a:pPr>
              <a:buNone/>
            </a:pPr>
            <a:r>
              <a:rPr lang="ru-RU" dirty="0" smtClean="0"/>
              <a:t>Квалификационный экзамен (ст.74) – итоговая аттестация при завершении профессионального обучения, включает квалификационную работу и проверку знаний в пределах квалификационных требований и (или) профессиональных стандартов.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ФЗ «Об образовании в РФ»: Дополнительное образование (гл.10)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Дополнительное образование детей и взрослых (ст.75): общеобразовательные программы - </a:t>
            </a:r>
            <a:r>
              <a:rPr lang="ru-RU" dirty="0" err="1" smtClean="0"/>
              <a:t>общеразвивающие</a:t>
            </a:r>
            <a:r>
              <a:rPr lang="ru-RU" dirty="0" smtClean="0"/>
              <a:t> и </a:t>
            </a:r>
            <a:r>
              <a:rPr lang="ru-RU" dirty="0" err="1" smtClean="0"/>
              <a:t>предпрофессиональные</a:t>
            </a:r>
            <a:r>
              <a:rPr lang="ru-RU" dirty="0" smtClean="0"/>
              <a:t> (для детей), без предъявления требований к уровню образования.</a:t>
            </a:r>
          </a:p>
          <a:p>
            <a:pPr>
              <a:buNone/>
            </a:pPr>
            <a:r>
              <a:rPr lang="ru-RU" dirty="0" smtClean="0"/>
              <a:t>Дополнительное профессиональное образование (ст.76) - обеспечение соответствия квалификации меняющимся условиям профессиональной деятельности: программы повышения квалификации и профессиональной переподготовки.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19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ФЗ «Об образовании в РФ»: Особенности реализации некоторых видов образовательных программ и получения образования отдельными категориями обучающихся (гл.11)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17681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Лица, проявившие выдающиеся способности (ст.77); иностранные граждане и лица без гражданства (ст.78); обучающиеся с ограниченными возможностями здоровья (ст.79); лица, осужденные к лишению свободы (ст.80). </a:t>
            </a:r>
          </a:p>
          <a:p>
            <a:pPr>
              <a:buNone/>
            </a:pPr>
            <a:r>
              <a:rPr lang="ru-RU" dirty="0" smtClean="0"/>
              <a:t>П</a:t>
            </a:r>
            <a:r>
              <a:rPr lang="ru-RU" dirty="0" smtClean="0"/>
              <a:t>одготовка кадров в интересах обороны и безопасности государства (ст.81), медицинских и фармацевтических работников (ст.82), специалистов в области искусства (ст.83); физической культуры и спорта (ст.84); гражданской авиации, морских судов и железнодорожного транспорта для международных линий (ст.85).</a:t>
            </a:r>
          </a:p>
          <a:p>
            <a:pPr>
              <a:buNone/>
            </a:pPr>
            <a:r>
              <a:rPr lang="ru-RU" dirty="0" smtClean="0"/>
              <a:t>П</a:t>
            </a:r>
            <a:r>
              <a:rPr lang="ru-RU" dirty="0" smtClean="0"/>
              <a:t>одготовка несовершеннолетних обучающихся к военной и иной государственной службе (ст.86); изучение основ духовно-нравственной культуры, теологическое и религиозное образование (ст.87); общее образование в загранучреждениях МИД РФ (ст.88).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ФЗ «Об образовании в РФ»: Управление системой образования. Государственная регламентация образовательной деятельности (гл.12)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Управление системой образования (ст.89) – взаимодействие всех уровней власти в управлении образованием; стратегическое планирование; государственные программы развития образования; информационное и методическое обеспечение, повышение квалификации руководителей всех уровней и педагогических работников.</a:t>
            </a:r>
          </a:p>
          <a:p>
            <a:pPr>
              <a:buNone/>
            </a:pPr>
            <a:r>
              <a:rPr lang="ru-RU" dirty="0" smtClean="0"/>
              <a:t>Государственная регламентация (ст.90), лицензирование (ст.91) и аккредитация (ст.92) образовательной деятельности.</a:t>
            </a:r>
          </a:p>
          <a:p>
            <a:pPr>
              <a:buNone/>
            </a:pPr>
            <a:r>
              <a:rPr lang="ru-RU" dirty="0" smtClean="0"/>
              <a:t>Государственный контроль и надзор в сфере образования (ст.93), педагогическая экспертиза (ст.94), независимая оценка качества образования (ст.95).</a:t>
            </a:r>
          </a:p>
          <a:p>
            <a:pPr>
              <a:buNone/>
            </a:pPr>
            <a:r>
              <a:rPr lang="ru-RU" dirty="0" smtClean="0"/>
              <a:t>Общественная аккредитация организаций и профессионально-общественная аккредитация образовательных программ (ст.96), информационная открытость и мониторинг (ст.97), информационные системы (ст.98) системы образования.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ФЗ «Об образовании в РФ»: </a:t>
            </a:r>
            <a:r>
              <a:rPr lang="ru-RU" sz="3200" b="1" dirty="0" smtClean="0">
                <a:solidFill>
                  <a:srgbClr val="0070C0"/>
                </a:solidFill>
              </a:rPr>
              <a:t>Э</a:t>
            </a:r>
            <a:r>
              <a:rPr lang="ru-RU" sz="3200" b="1" dirty="0" smtClean="0">
                <a:solidFill>
                  <a:srgbClr val="0070C0"/>
                </a:solidFill>
              </a:rPr>
              <a:t>кономическая деятельность и финансовое обеспечение в сфере образования (гл.13)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Особенности финансового обеспечения государственных и муниципальных услуг в сфере образования (ст.99), контрольные цифры приема за счет бюджетов всех уровней (ст.100), обучение за счет средств физических и юридических лиц (ст.101).</a:t>
            </a:r>
          </a:p>
          <a:p>
            <a:pPr>
              <a:buNone/>
            </a:pPr>
            <a:r>
              <a:rPr lang="ru-RU" dirty="0" smtClean="0"/>
              <a:t>Имущество образовательных организаций (ст. 102), хозяйственные общества (партнерства) по практическому применению (внедрению) результатов интеллектуальной деятельности для организаций высшего образования (ст.103), образовательное кредитование (ст.104).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ФЗ «Об образовании в РФ»: Международное сотрудничество в сфере образования (гл.14)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Формы и направления международного сотрудничества в сфере образования (ст.105) – расширение доступа к образованию для граждан РФ, иностранных граждан и лиц без гражданства; взаимодействие РФ с иностранными государствами и международными организациями по развитию образования; совершенствование международных и внутригосударственных механизмов по развитию образования.</a:t>
            </a:r>
          </a:p>
          <a:p>
            <a:pPr>
              <a:buNone/>
            </a:pPr>
            <a:r>
              <a:rPr lang="ru-RU" dirty="0" smtClean="0"/>
              <a:t>Подтверждение документов об образовании и квалификации (ст.106); признание образования и квалификации, полученных в иностранном государстве (ст.107).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ФЗ «Об образовании в РФ»: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Заключительные положения (гл.15)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Заключительные положения (ст.108) – установлены соответствия образовательных уровней,  образовательных программ; определены сроки приведения в соответствие уставов, переоформления лицензий и аккредитаций, изменение окладов НПР организаций высшего образования.</a:t>
            </a:r>
          </a:p>
          <a:p>
            <a:pPr>
              <a:buNone/>
            </a:pPr>
            <a:r>
              <a:rPr lang="ru-RU" dirty="0" smtClean="0"/>
              <a:t>Признание не действующими на территории РФ отдельных законодательных актов СССР (ст.109) – 11 законодательных актов.</a:t>
            </a:r>
          </a:p>
          <a:p>
            <a:pPr>
              <a:buNone/>
            </a:pPr>
            <a:r>
              <a:rPr lang="ru-RU" dirty="0" smtClean="0"/>
              <a:t>Признание утратившими силу отдельных законодательных актов РСФСР и РФ (ст.110) – 104 законодательных актов.</a:t>
            </a:r>
          </a:p>
          <a:p>
            <a:pPr>
              <a:buNone/>
            </a:pPr>
            <a:r>
              <a:rPr lang="ru-RU" dirty="0" smtClean="0"/>
              <a:t>Порядок вступления в силу настоящего ФЗ (ст.111) – </a:t>
            </a:r>
            <a:r>
              <a:rPr lang="ru-RU" smtClean="0"/>
              <a:t>в основном с </a:t>
            </a:r>
            <a:r>
              <a:rPr lang="ru-RU" dirty="0" smtClean="0"/>
              <a:t>1 сентября 2013 года.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ФЗ «Об образовании в РФ»: 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Общие положения (гл.1)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Предмет регулирования (ст.1) – общественные отношения в сфере образования.</a:t>
            </a:r>
          </a:p>
          <a:p>
            <a:pPr>
              <a:buNone/>
            </a:pPr>
            <a:r>
              <a:rPr lang="ru-RU" sz="2400" dirty="0" smtClean="0"/>
              <a:t>Основные понятия (ст.2) – образование, воспитание, обучение, квалификация, ФГОС… (34 термина).</a:t>
            </a:r>
          </a:p>
          <a:p>
            <a:pPr>
              <a:buNone/>
            </a:pPr>
            <a:r>
              <a:rPr lang="ru-RU" sz="2400" dirty="0" smtClean="0"/>
              <a:t>Принципы государственной политики (ст.3) – приоритетность образования, право на образование, гуманистический характер, единство образовательного пространства, интеграция системы образования… (12 принципов).</a:t>
            </a:r>
          </a:p>
          <a:p>
            <a:pPr>
              <a:buNone/>
            </a:pPr>
            <a:r>
              <a:rPr lang="ru-RU" sz="2400" dirty="0" smtClean="0"/>
              <a:t>Правовое регулирование в сфере образования (ст.4) и государственные гарантии права на образование (ст. 5).</a:t>
            </a:r>
          </a:p>
          <a:p>
            <a:pPr>
              <a:buNone/>
            </a:pPr>
            <a:r>
              <a:rPr lang="ru-RU" sz="2400" dirty="0" smtClean="0"/>
              <a:t> Полномочия федеральных органов государственной власти РФ (ст.6), органов власти субъектов РФ (ст.7 и 8) и органов местного самоуправления (ст.9) в сфере образования.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ФЗ «Об образовании в РФ»: 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Система образования (гл.2)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Структура системы образования (ст.10) – </a:t>
            </a:r>
          </a:p>
          <a:p>
            <a:pPr>
              <a:buNone/>
            </a:pPr>
            <a:r>
              <a:rPr lang="ru-RU" dirty="0"/>
              <a:t>О</a:t>
            </a:r>
            <a:r>
              <a:rPr lang="ru-RU" dirty="0" smtClean="0"/>
              <a:t>бщее образование: дошкольное, начальное общее, основное общее, среднее общее.</a:t>
            </a:r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рофессиональное образование: среднее профессиональное; высшее – </a:t>
            </a:r>
            <a:r>
              <a:rPr lang="ru-RU" dirty="0" err="1" smtClean="0"/>
              <a:t>бакалавриат</a:t>
            </a:r>
            <a:r>
              <a:rPr lang="ru-RU" dirty="0"/>
              <a:t>;</a:t>
            </a:r>
            <a:r>
              <a:rPr lang="ru-RU" dirty="0" smtClean="0"/>
              <a:t> </a:t>
            </a:r>
            <a:r>
              <a:rPr lang="ru-RU" dirty="0" err="1" smtClean="0"/>
              <a:t>высшее</a:t>
            </a:r>
            <a:r>
              <a:rPr lang="ru-RU" dirty="0" smtClean="0"/>
              <a:t> – </a:t>
            </a:r>
            <a:r>
              <a:rPr lang="ru-RU" dirty="0" err="1" smtClean="0"/>
              <a:t>специалитет</a:t>
            </a:r>
            <a:r>
              <a:rPr lang="ru-RU" dirty="0" smtClean="0"/>
              <a:t>, магистратура; высшее – подготовка кадров высшей квалификации.</a:t>
            </a:r>
          </a:p>
          <a:p>
            <a:pPr>
              <a:buNone/>
            </a:pPr>
            <a:r>
              <a:rPr lang="ru-RU" dirty="0" smtClean="0"/>
              <a:t>Дополнительное образование: образование детей и взрослых, дополнительное профессиональное образование.</a:t>
            </a:r>
          </a:p>
          <a:p>
            <a:pPr>
              <a:buNone/>
            </a:pPr>
            <a:r>
              <a:rPr lang="ru-RU" dirty="0" smtClean="0"/>
              <a:t>Образовательные стандарты, ФГОС, СУОС (ст.11), образовательные программы (ст.12, 13), язык образования (ст.14).</a:t>
            </a:r>
          </a:p>
          <a:p>
            <a:pPr>
              <a:buNone/>
            </a:pPr>
            <a:r>
              <a:rPr lang="ru-RU" dirty="0" smtClean="0"/>
              <a:t>Реализация образовательных программ – сетевая форма (ст.15), электронное обучение (ст.16), формы обучения (ст.17).</a:t>
            </a:r>
          </a:p>
          <a:p>
            <a:pPr>
              <a:buNone/>
            </a:pPr>
            <a:r>
              <a:rPr lang="ru-RU" dirty="0" smtClean="0"/>
              <a:t>Обеспечение системы образования – информационные ресурсы (ст.18), научно-методическое и ресурсное обеспечение (ст. 19), экспериментальная и инновационная деятельность (ст.20).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ФЗ «Об образовании в РФ»:</a:t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Лица, осуществляющие </a:t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образовательную деятельность (гл.3)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Образовательная деятельность (ст.21): образовательная организация; организация, осуществляющая обучение; индивидуальный предприниматель.</a:t>
            </a:r>
          </a:p>
          <a:p>
            <a:pPr>
              <a:buNone/>
            </a:pPr>
            <a:r>
              <a:rPr lang="ru-RU" dirty="0" smtClean="0"/>
              <a:t>Образовательные организации (ст.22-30): создание, реорганизация, ликвидация (ст.22), типы (ст.23), категории организаций высшего образования (ст.24), устав (ст.25), управление (ст.26), структура (ст.27), компетенции, права, обязанности и ответственность (ст. 28), информационная открытость (ст.29) и локальные нормативные акты (ст.30).</a:t>
            </a:r>
          </a:p>
          <a:p>
            <a:pPr>
              <a:buNone/>
            </a:pPr>
            <a:r>
              <a:rPr lang="ru-RU" dirty="0" smtClean="0"/>
              <a:t>Организации, осуществляющие обучение (ст.31).</a:t>
            </a:r>
          </a:p>
          <a:p>
            <a:pPr>
              <a:buNone/>
            </a:pPr>
            <a:r>
              <a:rPr lang="ru-RU" dirty="0" smtClean="0"/>
              <a:t>Индивидуальные предприниматели, осуществляющие образовательную деятельность (ст.32).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ФЗ «Об образовании в РФ»: </a:t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Обучающиеся и их родители </a:t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(законные представители) (гл.4)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Обучающиеся (ст.33), их права, меры социальной поддержки и стимулирования (ст.34).</a:t>
            </a:r>
          </a:p>
          <a:p>
            <a:pPr>
              <a:buNone/>
            </a:pPr>
            <a:r>
              <a:rPr lang="ru-RU" sz="2200" dirty="0" smtClean="0"/>
              <a:t>Пользование учебниками, учебными пособиями, средствами обучения и воспитания (ст.35), стипендии и другие денежные выплаты (ст.36), организация питания (ст.37), обеспечение вещевым имуществом (ст.38), предоставление жилых помещений в общежитиях (ст.39), транспортное обеспечение (ст.40), охрана здоровья (ст.41), психолого-педагогическая, медицинская и социальная помощь (ст.42).</a:t>
            </a:r>
          </a:p>
          <a:p>
            <a:pPr>
              <a:buNone/>
            </a:pPr>
            <a:r>
              <a:rPr lang="ru-RU" sz="2200" dirty="0" smtClean="0"/>
              <a:t>Обязанности и ответственность обучающихся (ст.43).</a:t>
            </a:r>
          </a:p>
          <a:p>
            <a:pPr>
              <a:buNone/>
            </a:pPr>
            <a:r>
              <a:rPr lang="ru-RU" sz="2200" dirty="0" smtClean="0"/>
              <a:t>Права, обязанности и ответственность родителей (законных представителей) (ст.44).</a:t>
            </a:r>
          </a:p>
          <a:p>
            <a:pPr>
              <a:buNone/>
            </a:pPr>
            <a:r>
              <a:rPr lang="ru-RU" sz="2200" dirty="0" smtClean="0"/>
              <a:t>Защита прав обучающихся, родителей (законных представителей) несовершеннолетних обучающихся (ст.45).</a:t>
            </a:r>
            <a:endParaRPr lang="ru-RU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70C0"/>
                </a:solidFill>
              </a:rPr>
              <a:t>ФЗ «Об образовании в РФ»: Педагогические, </a:t>
            </a:r>
            <a:br>
              <a:rPr lang="ru-RU" sz="2700" b="1" dirty="0" smtClean="0">
                <a:solidFill>
                  <a:srgbClr val="0070C0"/>
                </a:solidFill>
              </a:rPr>
            </a:br>
            <a:r>
              <a:rPr lang="ru-RU" sz="2700" b="1" dirty="0" smtClean="0">
                <a:solidFill>
                  <a:srgbClr val="0070C0"/>
                </a:solidFill>
              </a:rPr>
              <a:t>руководящие и иные работники организаций, осуществляющих образовательную деятельность (гл.5)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Право на занятие педагогической деятельностью (ст.46), правовой статус, права и свободы педагогических работников, гарантии их реализации (ст.47).</a:t>
            </a:r>
          </a:p>
          <a:p>
            <a:pPr>
              <a:buNone/>
            </a:pPr>
            <a:r>
              <a:rPr lang="ru-RU" dirty="0" smtClean="0"/>
              <a:t>Обязанности и ответственность (ст.48), аттестация педагогических работников (ст.48).</a:t>
            </a:r>
          </a:p>
          <a:p>
            <a:pPr>
              <a:buNone/>
            </a:pPr>
            <a:r>
              <a:rPr lang="ru-RU" dirty="0" smtClean="0"/>
              <a:t>Научно-педагогические работники (ст.50).</a:t>
            </a:r>
          </a:p>
          <a:p>
            <a:pPr>
              <a:buNone/>
            </a:pPr>
            <a:r>
              <a:rPr lang="ru-RU" dirty="0" smtClean="0"/>
              <a:t>Правовой статус руководителя, президент образовательной организации высшего образования (ст.51).</a:t>
            </a:r>
          </a:p>
          <a:p>
            <a:pPr>
              <a:buNone/>
            </a:pPr>
            <a:r>
              <a:rPr lang="ru-RU" dirty="0" smtClean="0"/>
              <a:t>Иные работники образовательных организаций (ст.52).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ФЗ «Об образовании в РФ»: Основания возникновения, изменения и прекращения образовательных отношений (гл.6)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Возникновение образовательных отношений (ст.53), договор об образовании (ст.54), требования к приему на обучение (ст.55), целевой прием, договор о целевом обучении (ст.56), изменение образовательных отношений (ст.57).</a:t>
            </a:r>
          </a:p>
          <a:p>
            <a:pPr>
              <a:buNone/>
            </a:pPr>
            <a:r>
              <a:rPr lang="ru-RU" dirty="0" smtClean="0"/>
              <a:t>Промежуточная аттестация обучающихся (ст.58), итоговая аттестация (ст.59), документы об образовании, о квалификации, об обучении (ст. 60).</a:t>
            </a:r>
          </a:p>
          <a:p>
            <a:pPr>
              <a:buNone/>
            </a:pPr>
            <a:r>
              <a:rPr lang="ru-RU" dirty="0" smtClean="0"/>
              <a:t>Прекращение образовательных отношений (ст.61), восстановление в образовательной организации (ст.62).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ФЗ «Об образовании в РФ»: 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Общее образование (гл.7)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Общее образование (ст.63): преемственность программ дошкольного, начального, основного и среднего общего образования; формы обучения – в образовательной организации, семейное образование и самообразование; форму обучения определяют родители (законные представители).</a:t>
            </a:r>
          </a:p>
          <a:p>
            <a:pPr>
              <a:buNone/>
            </a:pPr>
            <a:r>
              <a:rPr lang="ru-RU" dirty="0" smtClean="0"/>
              <a:t>Дошкольное образование (ст.64), плата за досмотр и уход за детьми (ст.65).</a:t>
            </a:r>
          </a:p>
          <a:p>
            <a:pPr>
              <a:buNone/>
            </a:pPr>
            <a:r>
              <a:rPr lang="ru-RU" dirty="0" smtClean="0"/>
              <a:t>Начальное общее, основное общее и среднее общее образование (ст.66), организация приема на обучение (ст.67).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ФЗ «Об образовании в РФ»: Профессиональное образование (гл.8)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Среднее профессиональное образование (</a:t>
            </a:r>
            <a:r>
              <a:rPr lang="ru-RU" dirty="0" smtClean="0"/>
              <a:t>ст.68).</a:t>
            </a:r>
          </a:p>
          <a:p>
            <a:pPr>
              <a:buNone/>
            </a:pPr>
            <a:r>
              <a:rPr lang="ru-RU" dirty="0" smtClean="0"/>
              <a:t>В</a:t>
            </a:r>
            <a:r>
              <a:rPr lang="ru-RU" dirty="0" smtClean="0"/>
              <a:t>ысшее </a:t>
            </a:r>
            <a:r>
              <a:rPr lang="ru-RU" dirty="0" smtClean="0"/>
              <a:t>образование (ст.69</a:t>
            </a:r>
            <a:r>
              <a:rPr lang="ru-RU" dirty="0" smtClean="0"/>
              <a:t>), общие требования (ст.70) и особые права (ст.71) к приему на программы </a:t>
            </a:r>
            <a:r>
              <a:rPr lang="ru-RU" dirty="0" err="1" smtClean="0"/>
              <a:t>бакалавриата</a:t>
            </a:r>
            <a:r>
              <a:rPr lang="ru-RU" dirty="0" smtClean="0"/>
              <a:t> и </a:t>
            </a:r>
            <a:r>
              <a:rPr lang="ru-RU" dirty="0" err="1" smtClean="0"/>
              <a:t>специалитета</a:t>
            </a:r>
            <a:r>
              <a:rPr lang="ru-RU" dirty="0" smtClean="0"/>
              <a:t>, формы интеграции образовательной и научной деятельности в высшем образовании (ст.72): научные исследования за счет грантов и иных источников финансового обеспечения, привлечение на договорной основе научных работников для участия в образовательной деятельности, открытие кафедр в научных организациях, создание научных лабораторий в образовательных организациях, реализация совместных научно-образовательных проектов.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1375</TotalTime>
  <Words>1456</Words>
  <Application>Microsoft Office PowerPoint</Application>
  <PresentationFormat>Экран (4:3)</PresentationFormat>
  <Paragraphs>73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Федеральный закон  «Об образовании в  Российской Федерации»</vt:lpstr>
      <vt:lpstr>ФЗ «Об образовании в РФ»:  Общие положения (гл.1)</vt:lpstr>
      <vt:lpstr>ФЗ «Об образовании в РФ»:  Система образования (гл.2)</vt:lpstr>
      <vt:lpstr>ФЗ «Об образовании в РФ»: Лица, осуществляющие  образовательную деятельность (гл.3)</vt:lpstr>
      <vt:lpstr>ФЗ «Об образовании в РФ»:  Обучающиеся и их родители  (законные представители) (гл.4)</vt:lpstr>
      <vt:lpstr>ФЗ «Об образовании в РФ»: Педагогические,  руководящие и иные работники организаций, осуществляющих образовательную деятельность (гл.5)</vt:lpstr>
      <vt:lpstr>ФЗ «Об образовании в РФ»: Основания возникновения, изменения и прекращения образовательных отношений (гл.6)</vt:lpstr>
      <vt:lpstr>ФЗ «Об образовании в РФ»:  Общее образование (гл.7)</vt:lpstr>
      <vt:lpstr>ФЗ «Об образовании в РФ»: Профессиональное образование (гл.8)</vt:lpstr>
      <vt:lpstr>ФЗ «Об образовании в РФ»: Профессиональное обучение (гл.9)</vt:lpstr>
      <vt:lpstr>ФЗ «Об образовании в РФ»: Дополнительное образование (гл.10)</vt:lpstr>
      <vt:lpstr>ФЗ «Об образовании в РФ»: Особенности реализации некоторых видов образовательных программ и получения образования отдельными категориями обучающихся (гл.11)</vt:lpstr>
      <vt:lpstr>ФЗ «Об образовании в РФ»: Управление системой образования. Государственная регламентация образовательной деятельности (гл.12)</vt:lpstr>
      <vt:lpstr>ФЗ «Об образовании в РФ»: Экономическая деятельность и финансовое обеспечение в сфере образования (гл.13)</vt:lpstr>
      <vt:lpstr>ФЗ «Об образовании в РФ»: Международное сотрудничество в сфере образования (гл.14)</vt:lpstr>
      <vt:lpstr>ФЗ «Об образовании в РФ»: Заключительные положения (гл.15)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закон  «Об образовании в Российской Федерации»</dc:title>
  <dc:creator>name</dc:creator>
  <cp:lastModifiedBy>name</cp:lastModifiedBy>
  <cp:revision>130</cp:revision>
  <dcterms:created xsi:type="dcterms:W3CDTF">2013-02-07T07:02:58Z</dcterms:created>
  <dcterms:modified xsi:type="dcterms:W3CDTF">2013-02-13T19:06:10Z</dcterms:modified>
</cp:coreProperties>
</file>