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1" d="100"/>
          <a:sy n="111" d="100"/>
        </p:scale>
        <p:origin x="-161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41E0A59-4252-4A32-9A55-3DCCA14DC401}" type="datetimeFigureOut">
              <a:rPr lang="ru-RU" smtClean="0"/>
              <a:pPr/>
              <a:t>24.09.2013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9C810E-1790-4BA5-A11E-1B96B58BE49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>
                <a:solidFill>
                  <a:srgbClr val="0070C0"/>
                </a:solidFill>
              </a:rPr>
              <a:t>Государственная программа Российской Федерации «Развитие науки и технологий» на 2013-2020 годы</a:t>
            </a:r>
            <a:endParaRPr lang="ru-RU" sz="3200" b="1" dirty="0">
              <a:solidFill>
                <a:srgbClr val="0070C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C00000"/>
                </a:solidFill>
              </a:rPr>
              <a:t>Утверждена Правительством Российской Федерации </a:t>
            </a:r>
          </a:p>
          <a:p>
            <a:r>
              <a:rPr lang="ru-RU" b="1" dirty="0" smtClean="0">
                <a:solidFill>
                  <a:srgbClr val="C00000"/>
                </a:solidFill>
              </a:rPr>
              <a:t>20 декабря 2012 года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ГП «Развитие науки и технологий»: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Паспорт программы</a:t>
            </a:r>
            <a:endParaRPr lang="ru-RU" b="1" dirty="0">
              <a:solidFill>
                <a:srgbClr val="0070C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err="1" smtClean="0"/>
              <a:t>Ответвственный</a:t>
            </a:r>
            <a:r>
              <a:rPr lang="ru-RU" dirty="0" smtClean="0"/>
              <a:t> исполнитель – </a:t>
            </a:r>
            <a:r>
              <a:rPr lang="ru-RU" dirty="0" err="1" smtClean="0"/>
              <a:t>Минобрнауки</a:t>
            </a:r>
            <a:r>
              <a:rPr lang="ru-RU" dirty="0" smtClean="0"/>
              <a:t> РФ.</a:t>
            </a:r>
          </a:p>
          <a:p>
            <a:pPr>
              <a:buNone/>
            </a:pPr>
            <a:r>
              <a:rPr lang="ru-RU" dirty="0" smtClean="0"/>
              <a:t>Соисполнитель – Минэкономразвития РФ.</a:t>
            </a:r>
          </a:p>
          <a:p>
            <a:pPr>
              <a:buNone/>
            </a:pPr>
            <a:r>
              <a:rPr lang="ru-RU" dirty="0" smtClean="0"/>
              <a:t>Участники – федеральные министерства и агентства, учреждения РАН, университеты (около 20 организаций).</a:t>
            </a:r>
          </a:p>
          <a:p>
            <a:pPr>
              <a:buNone/>
            </a:pPr>
            <a:r>
              <a:rPr lang="ru-RU" dirty="0" smtClean="0"/>
              <a:t>Программно-целевые инструменты – ФЦП «Исследования и разработки по приоритетным направлениям развития научно-технологического комплекса России» на 2007-2013 годы, ФЦП «Научные и научно-педагогические кадры инновационной России» на 2009-2013 годы, ФЦП «Мировой океан».</a:t>
            </a:r>
          </a:p>
          <a:p>
            <a:pPr>
              <a:buNone/>
            </a:pPr>
            <a:r>
              <a:rPr lang="ru-RU" dirty="0" smtClean="0"/>
              <a:t>Цели Программы и задачи Программы.</a:t>
            </a:r>
          </a:p>
          <a:p>
            <a:pPr>
              <a:buNone/>
            </a:pPr>
            <a:r>
              <a:rPr lang="ru-RU" dirty="0" smtClean="0"/>
              <a:t>Целевые индикаторы и показатели Программы.</a:t>
            </a:r>
          </a:p>
          <a:p>
            <a:pPr>
              <a:buNone/>
            </a:pPr>
            <a:r>
              <a:rPr lang="ru-RU" dirty="0" smtClean="0"/>
              <a:t>Сроки и этапы реализации – первый этап (2013), второй этап (2014-2017), третий этап (2018-2020).</a:t>
            </a:r>
          </a:p>
          <a:p>
            <a:pPr>
              <a:buNone/>
            </a:pPr>
            <a:r>
              <a:rPr lang="ru-RU" dirty="0" smtClean="0"/>
              <a:t>Ожидаемые результаты реализации Программы.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ГП «Развитие науки и технологий»: Подпрограммы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Фундаментальные научные исследования.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Прикладные проблемно-ориентированные  исследования и развитие научно-технологического задела в области перспективных технологий.</a:t>
            </a:r>
          </a:p>
          <a:p>
            <a:pPr marL="514350" indent="-514350">
              <a:buAutoNum type="arabicPeriod"/>
            </a:pPr>
            <a:r>
              <a:rPr lang="ru-RU" dirty="0" smtClean="0"/>
              <a:t>Институциональное развитие научно-исследовательского сектора.</a:t>
            </a:r>
          </a:p>
          <a:p>
            <a:pPr marL="514350" indent="-514350">
              <a:buAutoNum type="arabicPeriod"/>
            </a:pPr>
            <a:r>
              <a:rPr lang="ru-RU" dirty="0" smtClean="0"/>
              <a:t>Развитие межотраслевой инфраструктуры сектора исследований и разработок.</a:t>
            </a:r>
          </a:p>
          <a:p>
            <a:pPr marL="514350" indent="-514350">
              <a:buAutoNum type="arabicPeriod"/>
            </a:pPr>
            <a:r>
              <a:rPr lang="ru-RU" dirty="0" smtClean="0"/>
              <a:t>Международное сотрудничество в сфере науки.</a:t>
            </a:r>
          </a:p>
          <a:p>
            <a:pPr marL="514350" indent="-514350">
              <a:buAutoNum type="arabicPeriod"/>
            </a:pPr>
            <a:r>
              <a:rPr lang="ru-RU" dirty="0" smtClean="0"/>
              <a:t>Обеспечение реализации Государственной программы.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ГП «Развитие науки и технологий»: Показатели (индикаторы)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ru-RU" dirty="0" smtClean="0"/>
              <a:t>Удельный вес публикаций РФ в ведущих журналах (</a:t>
            </a:r>
            <a:r>
              <a:rPr lang="en-US" dirty="0" smtClean="0"/>
              <a:t>WEB of </a:t>
            </a:r>
            <a:r>
              <a:rPr lang="en-US" dirty="0" err="1" smtClean="0"/>
              <a:t>Sciense</a:t>
            </a:r>
            <a:r>
              <a:rPr lang="en-US" dirty="0" smtClean="0"/>
              <a:t>)</a:t>
            </a:r>
            <a:r>
              <a:rPr lang="ru-RU" dirty="0"/>
              <a:t> </a:t>
            </a:r>
            <a:r>
              <a:rPr lang="ru-RU" dirty="0" smtClean="0"/>
              <a:t>–  2,06% в 2010; 3% в 2020.</a:t>
            </a:r>
          </a:p>
          <a:p>
            <a:pPr>
              <a:buNone/>
            </a:pPr>
            <a:r>
              <a:rPr lang="ru-RU" dirty="0" smtClean="0"/>
              <a:t>Количество публикаций на 100 исследователей (</a:t>
            </a:r>
            <a:r>
              <a:rPr lang="en-US" dirty="0" smtClean="0"/>
              <a:t>Scopus)</a:t>
            </a:r>
            <a:r>
              <a:rPr lang="ru-RU" dirty="0"/>
              <a:t> </a:t>
            </a:r>
            <a:r>
              <a:rPr lang="ru-RU" dirty="0" smtClean="0"/>
              <a:t>– 8 в 2010; 13 в 2020.</a:t>
            </a:r>
          </a:p>
          <a:p>
            <a:pPr>
              <a:buNone/>
            </a:pPr>
            <a:r>
              <a:rPr lang="ru-RU" dirty="0" smtClean="0"/>
              <a:t>Число цитирований на 1 публикацию (</a:t>
            </a:r>
            <a:r>
              <a:rPr lang="en-US" dirty="0" smtClean="0"/>
              <a:t>WEB of </a:t>
            </a:r>
            <a:r>
              <a:rPr lang="en-US" dirty="0" err="1" smtClean="0"/>
              <a:t>Sciense</a:t>
            </a:r>
            <a:r>
              <a:rPr lang="en-US" dirty="0" smtClean="0"/>
              <a:t>)</a:t>
            </a:r>
            <a:r>
              <a:rPr lang="ru-RU" dirty="0"/>
              <a:t> </a:t>
            </a:r>
            <a:r>
              <a:rPr lang="ru-RU" dirty="0" smtClean="0"/>
              <a:t>–  2,36 в 2010; 4 в 2020.</a:t>
            </a:r>
          </a:p>
          <a:p>
            <a:pPr>
              <a:buNone/>
            </a:pPr>
            <a:r>
              <a:rPr lang="ru-RU" dirty="0" smtClean="0"/>
              <a:t>Коэффициент изобретательской активности (заявок на патент РФ на 10 тыс. населения) – 2,02 в 2010; 2,8 в 2020.</a:t>
            </a:r>
          </a:p>
          <a:p>
            <a:pPr>
              <a:buNone/>
            </a:pPr>
            <a:r>
              <a:rPr lang="ru-RU" dirty="0" smtClean="0"/>
              <a:t>Удельная доля оборудования до 5 лет – 59,8% в 2010; 65% в 2020.</a:t>
            </a:r>
          </a:p>
          <a:p>
            <a:pPr>
              <a:buNone/>
            </a:pPr>
            <a:r>
              <a:rPr lang="ru-RU" dirty="0" smtClean="0"/>
              <a:t>Удельный вес публикаций в соавторстве с зарубежными учеными – 29,4% в 2010; 36,8% в 2020.</a:t>
            </a:r>
          </a:p>
          <a:p>
            <a:pPr>
              <a:buNone/>
            </a:pPr>
            <a:r>
              <a:rPr lang="ru-RU" dirty="0" smtClean="0"/>
              <a:t>Средний возраст исследователей – 48 лет в 2010, 43 года в 2020.</a:t>
            </a:r>
          </a:p>
          <a:p>
            <a:pPr>
              <a:buNone/>
            </a:pPr>
            <a:r>
              <a:rPr lang="ru-RU" dirty="0" smtClean="0"/>
              <a:t>Удельный вес исследователей до 39 лет –  32,8% в 2010; 35% в 2020.</a:t>
            </a:r>
          </a:p>
          <a:p>
            <a:pPr>
              <a:buNone/>
            </a:pPr>
            <a:r>
              <a:rPr lang="ru-RU" dirty="0" smtClean="0"/>
              <a:t>Удельный вес внебюджетных средств – 29,7% в 2010; 57% в 2020.</a:t>
            </a:r>
          </a:p>
          <a:p>
            <a:pPr>
              <a:buNone/>
            </a:pPr>
            <a:r>
              <a:rPr lang="ru-RU" dirty="0" smtClean="0"/>
              <a:t>Оплата труда НР – 135% в 2012, 143% в 2015, 200% с 2018.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70C0"/>
                </a:solidFill>
              </a:rPr>
              <a:t>ГП «Развитие науки и технологий»:</a:t>
            </a:r>
            <a:br>
              <a:rPr lang="ru-RU" b="1" dirty="0" smtClean="0">
                <a:solidFill>
                  <a:srgbClr val="0070C0"/>
                </a:solidFill>
              </a:rPr>
            </a:br>
            <a:r>
              <a:rPr lang="ru-RU" b="1" dirty="0" smtClean="0">
                <a:solidFill>
                  <a:srgbClr val="0070C0"/>
                </a:solidFill>
              </a:rPr>
              <a:t>Объем бюджетных ассигнований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ru-RU" dirty="0" smtClean="0"/>
              <a:t>Объем финансового обеспечения </a:t>
            </a:r>
          </a:p>
          <a:p>
            <a:pPr>
              <a:buNone/>
            </a:pPr>
            <a:r>
              <a:rPr lang="ru-RU" dirty="0" smtClean="0"/>
              <a:t>(бюджет/доп.средства, тыс.руб.) – </a:t>
            </a:r>
          </a:p>
          <a:p>
            <a:pPr algn="r">
              <a:buNone/>
            </a:pPr>
            <a:r>
              <a:rPr lang="ru-RU" b="1" dirty="0" smtClean="0"/>
              <a:t>1</a:t>
            </a:r>
            <a:r>
              <a:rPr lang="en-US" b="1" dirty="0" smtClean="0"/>
              <a:t> </a:t>
            </a:r>
            <a:r>
              <a:rPr lang="ru-RU" b="1" dirty="0" smtClean="0"/>
              <a:t>603</a:t>
            </a:r>
            <a:r>
              <a:rPr lang="en-US" b="1" dirty="0" smtClean="0"/>
              <a:t> </a:t>
            </a:r>
            <a:r>
              <a:rPr lang="ru-RU" b="1" dirty="0" smtClean="0"/>
              <a:t>300</a:t>
            </a:r>
            <a:r>
              <a:rPr lang="en-US" b="1" dirty="0" smtClean="0"/>
              <a:t> </a:t>
            </a:r>
            <a:r>
              <a:rPr lang="ru-RU" b="1" dirty="0" smtClean="0"/>
              <a:t>073,60/636</a:t>
            </a:r>
            <a:r>
              <a:rPr lang="en-US" b="1" dirty="0" smtClean="0"/>
              <a:t> </a:t>
            </a:r>
            <a:r>
              <a:rPr lang="ru-RU" b="1" dirty="0" smtClean="0"/>
              <a:t>523</a:t>
            </a:r>
            <a:r>
              <a:rPr lang="en-US" b="1" dirty="0" smtClean="0"/>
              <a:t> </a:t>
            </a:r>
            <a:r>
              <a:rPr lang="ru-RU" b="1" dirty="0" smtClean="0"/>
              <a:t>858,92</a:t>
            </a:r>
            <a:endParaRPr lang="ru-RU" b="1" dirty="0" smtClean="0"/>
          </a:p>
          <a:p>
            <a:pPr>
              <a:buNone/>
            </a:pPr>
            <a:r>
              <a:rPr lang="ru-RU" dirty="0" smtClean="0"/>
              <a:t>в том числе (по годам):</a:t>
            </a:r>
          </a:p>
          <a:p>
            <a:pPr>
              <a:buNone/>
            </a:pPr>
            <a:r>
              <a:rPr lang="ru-RU" dirty="0" smtClean="0"/>
              <a:t>2013 – </a:t>
            </a:r>
            <a:r>
              <a:rPr lang="ru-RU" dirty="0" smtClean="0"/>
              <a:t>145</a:t>
            </a:r>
            <a:r>
              <a:rPr lang="en-US" dirty="0" smtClean="0"/>
              <a:t> </a:t>
            </a:r>
            <a:r>
              <a:rPr lang="ru-RU" dirty="0" smtClean="0"/>
              <a:t>115</a:t>
            </a:r>
            <a:r>
              <a:rPr lang="en-US" dirty="0" smtClean="0"/>
              <a:t> </a:t>
            </a:r>
            <a:r>
              <a:rPr lang="ru-RU" dirty="0" smtClean="0"/>
              <a:t>304,90/8</a:t>
            </a:r>
            <a:r>
              <a:rPr lang="en-US" dirty="0" smtClean="0"/>
              <a:t> </a:t>
            </a:r>
            <a:r>
              <a:rPr lang="ru-RU" dirty="0" smtClean="0"/>
              <a:t>694</a:t>
            </a:r>
            <a:r>
              <a:rPr lang="en-US" dirty="0" smtClean="0"/>
              <a:t> </a:t>
            </a:r>
            <a:r>
              <a:rPr lang="ru-RU" dirty="0" smtClean="0"/>
              <a:t>741,00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2014 – </a:t>
            </a:r>
            <a:r>
              <a:rPr lang="ru-RU" dirty="0" smtClean="0"/>
              <a:t>156</a:t>
            </a:r>
            <a:r>
              <a:rPr lang="en-US" dirty="0" smtClean="0"/>
              <a:t> </a:t>
            </a:r>
            <a:r>
              <a:rPr lang="ru-RU" dirty="0" smtClean="0"/>
              <a:t>862</a:t>
            </a:r>
            <a:r>
              <a:rPr lang="en-US" dirty="0" smtClean="0"/>
              <a:t> </a:t>
            </a:r>
            <a:r>
              <a:rPr lang="ru-RU" dirty="0" smtClean="0"/>
              <a:t>381,10/21</a:t>
            </a:r>
            <a:r>
              <a:rPr lang="en-US" dirty="0" smtClean="0"/>
              <a:t> </a:t>
            </a:r>
            <a:r>
              <a:rPr lang="ru-RU" dirty="0" smtClean="0"/>
              <a:t>301</a:t>
            </a:r>
            <a:r>
              <a:rPr lang="en-US" dirty="0" smtClean="0"/>
              <a:t> </a:t>
            </a:r>
            <a:r>
              <a:rPr lang="ru-RU" dirty="0" smtClean="0"/>
              <a:t>940,90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2015 – </a:t>
            </a:r>
            <a:r>
              <a:rPr lang="ru-RU" dirty="0" smtClean="0"/>
              <a:t>170</a:t>
            </a:r>
            <a:r>
              <a:rPr lang="en-US" dirty="0" smtClean="0"/>
              <a:t> </a:t>
            </a:r>
            <a:r>
              <a:rPr lang="ru-RU" dirty="0" smtClean="0"/>
              <a:t>160</a:t>
            </a:r>
            <a:r>
              <a:rPr lang="en-US" dirty="0" smtClean="0"/>
              <a:t> </a:t>
            </a:r>
            <a:r>
              <a:rPr lang="ru-RU" dirty="0" smtClean="0"/>
              <a:t>271,10/33</a:t>
            </a:r>
            <a:r>
              <a:rPr lang="en-US" dirty="0" smtClean="0"/>
              <a:t> </a:t>
            </a:r>
            <a:r>
              <a:rPr lang="ru-RU" dirty="0" smtClean="0"/>
              <a:t>494</a:t>
            </a:r>
            <a:r>
              <a:rPr lang="en-US" dirty="0" smtClean="0"/>
              <a:t> </a:t>
            </a:r>
            <a:r>
              <a:rPr lang="ru-RU" dirty="0" smtClean="0"/>
              <a:t>741,70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2016 – </a:t>
            </a:r>
            <a:r>
              <a:rPr lang="ru-RU" dirty="0" smtClean="0"/>
              <a:t>192</a:t>
            </a:r>
            <a:r>
              <a:rPr lang="en-US" dirty="0" smtClean="0"/>
              <a:t> </a:t>
            </a:r>
            <a:r>
              <a:rPr lang="ru-RU" dirty="0" smtClean="0"/>
              <a:t>994</a:t>
            </a:r>
            <a:r>
              <a:rPr lang="en-US" dirty="0" smtClean="0"/>
              <a:t> </a:t>
            </a:r>
            <a:r>
              <a:rPr lang="ru-RU" dirty="0" smtClean="0"/>
              <a:t>987,88/73</a:t>
            </a:r>
            <a:r>
              <a:rPr lang="en-US" dirty="0" smtClean="0"/>
              <a:t> </a:t>
            </a:r>
            <a:r>
              <a:rPr lang="ru-RU" dirty="0" smtClean="0"/>
              <a:t>117</a:t>
            </a:r>
            <a:r>
              <a:rPr lang="en-US" dirty="0" smtClean="0"/>
              <a:t> </a:t>
            </a:r>
            <a:r>
              <a:rPr lang="ru-RU" dirty="0" smtClean="0"/>
              <a:t>134,11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2017 – </a:t>
            </a:r>
            <a:r>
              <a:rPr lang="ru-RU" dirty="0" smtClean="0"/>
              <a:t>209</a:t>
            </a:r>
            <a:r>
              <a:rPr lang="en-US" dirty="0" smtClean="0"/>
              <a:t> </a:t>
            </a:r>
            <a:r>
              <a:rPr lang="ru-RU" dirty="0" smtClean="0"/>
              <a:t>901</a:t>
            </a:r>
            <a:r>
              <a:rPr lang="en-US" dirty="0" smtClean="0"/>
              <a:t> </a:t>
            </a:r>
            <a:r>
              <a:rPr lang="ru-RU" dirty="0" smtClean="0"/>
              <a:t>337,34/112</a:t>
            </a:r>
            <a:r>
              <a:rPr lang="en-US" dirty="0" smtClean="0"/>
              <a:t> </a:t>
            </a:r>
            <a:r>
              <a:rPr lang="ru-RU" dirty="0" smtClean="0"/>
              <a:t>131</a:t>
            </a:r>
            <a:r>
              <a:rPr lang="en-US" dirty="0" smtClean="0"/>
              <a:t> </a:t>
            </a:r>
            <a:r>
              <a:rPr lang="ru-RU" dirty="0" smtClean="0"/>
              <a:t>071,17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2018 – </a:t>
            </a:r>
            <a:r>
              <a:rPr lang="ru-RU" dirty="0" smtClean="0"/>
              <a:t>228</a:t>
            </a:r>
            <a:r>
              <a:rPr lang="en-US" dirty="0" smtClean="0"/>
              <a:t> </a:t>
            </a:r>
            <a:r>
              <a:rPr lang="ru-RU" dirty="0" smtClean="0"/>
              <a:t>692</a:t>
            </a:r>
            <a:r>
              <a:rPr lang="en-US" dirty="0" smtClean="0"/>
              <a:t> </a:t>
            </a:r>
            <a:r>
              <a:rPr lang="ru-RU" dirty="0" smtClean="0"/>
              <a:t>778,97/132</a:t>
            </a:r>
            <a:r>
              <a:rPr lang="en-US" dirty="0" smtClean="0"/>
              <a:t> </a:t>
            </a:r>
            <a:r>
              <a:rPr lang="ru-RU" dirty="0" smtClean="0"/>
              <a:t>988</a:t>
            </a:r>
            <a:r>
              <a:rPr lang="en-US" dirty="0" smtClean="0"/>
              <a:t> </a:t>
            </a:r>
            <a:r>
              <a:rPr lang="ru-RU" dirty="0" smtClean="0"/>
              <a:t>957,83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2019 – </a:t>
            </a:r>
            <a:r>
              <a:rPr lang="ru-RU" dirty="0" smtClean="0"/>
              <a:t>242</a:t>
            </a:r>
            <a:r>
              <a:rPr lang="en-US" dirty="0" smtClean="0"/>
              <a:t> </a:t>
            </a:r>
            <a:r>
              <a:rPr lang="ru-RU" dirty="0" smtClean="0"/>
              <a:t>688</a:t>
            </a:r>
            <a:r>
              <a:rPr lang="en-US" dirty="0" smtClean="0"/>
              <a:t> </a:t>
            </a:r>
            <a:r>
              <a:rPr lang="ru-RU" dirty="0" smtClean="0"/>
              <a:t>189,42/134</a:t>
            </a:r>
            <a:r>
              <a:rPr lang="en-US" dirty="0" smtClean="0"/>
              <a:t> </a:t>
            </a:r>
            <a:r>
              <a:rPr lang="ru-RU" dirty="0" smtClean="0"/>
              <a:t>198</a:t>
            </a:r>
            <a:r>
              <a:rPr lang="en-US" dirty="0" smtClean="0"/>
              <a:t> </a:t>
            </a:r>
            <a:r>
              <a:rPr lang="ru-RU" dirty="0" smtClean="0"/>
              <a:t>834,40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2020 – </a:t>
            </a:r>
            <a:r>
              <a:rPr lang="ru-RU" dirty="0" smtClean="0"/>
              <a:t>256</a:t>
            </a:r>
            <a:r>
              <a:rPr lang="en-US" dirty="0" smtClean="0"/>
              <a:t> </a:t>
            </a:r>
            <a:r>
              <a:rPr lang="ru-RU" dirty="0" smtClean="0"/>
              <a:t>884</a:t>
            </a:r>
            <a:r>
              <a:rPr lang="en-US" dirty="0" smtClean="0"/>
              <a:t> </a:t>
            </a:r>
            <a:r>
              <a:rPr lang="ru-RU" dirty="0" smtClean="0"/>
              <a:t>822,89/120</a:t>
            </a:r>
            <a:r>
              <a:rPr lang="en-US" dirty="0" smtClean="0"/>
              <a:t> </a:t>
            </a:r>
            <a:r>
              <a:rPr lang="ru-RU" dirty="0" smtClean="0"/>
              <a:t>596</a:t>
            </a:r>
            <a:r>
              <a:rPr lang="en-US" dirty="0" smtClean="0"/>
              <a:t> </a:t>
            </a:r>
            <a:r>
              <a:rPr lang="ru-RU" dirty="0" smtClean="0"/>
              <a:t>437,81</a:t>
            </a:r>
            <a:endParaRPr lang="ru-RU" dirty="0" smtClean="0"/>
          </a:p>
          <a:p>
            <a:pPr>
              <a:buNone/>
            </a:pPr>
            <a:endParaRPr lang="ru-RU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98</TotalTime>
  <Words>457</Words>
  <Application>Microsoft Office PowerPoint</Application>
  <PresentationFormat>Экран (4:3)</PresentationFormat>
  <Paragraphs>43</Paragraphs>
  <Slides>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Тема Office</vt:lpstr>
      <vt:lpstr>Государственная программа Российской Федерации «Развитие науки и технологий» на 2013-2020 годы</vt:lpstr>
      <vt:lpstr>ГП «Развитие науки и технологий»: Паспорт программы</vt:lpstr>
      <vt:lpstr>ГП «Развитие науки и технологий»: Подпрограммы</vt:lpstr>
      <vt:lpstr>ГП «Развитие науки и технологий»: Показатели (индикаторы)</vt:lpstr>
      <vt:lpstr>ГП «Развитие науки и технологий»: Объем бюджетных ассигнований</vt:lpstr>
    </vt:vector>
  </TitlesOfParts>
  <Company>organization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Государственная программа Российской Федерации «Развитие науки и технологий» на 2013-2020 годы</dc:title>
  <dc:creator>name</dc:creator>
  <cp:lastModifiedBy>Admin</cp:lastModifiedBy>
  <cp:revision>14</cp:revision>
  <dcterms:created xsi:type="dcterms:W3CDTF">2013-02-15T07:41:46Z</dcterms:created>
  <dcterms:modified xsi:type="dcterms:W3CDTF">2013-09-24T03:43:15Z</dcterms:modified>
</cp:coreProperties>
</file>