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9" r:id="rId2"/>
    <p:sldId id="260" r:id="rId3"/>
    <p:sldId id="261" r:id="rId4"/>
    <p:sldId id="262" r:id="rId5"/>
    <p:sldId id="264" r:id="rId6"/>
    <p:sldId id="263" r:id="rId7"/>
    <p:sldId id="266" r:id="rId8"/>
    <p:sldId id="265" r:id="rId9"/>
    <p:sldId id="274" r:id="rId10"/>
    <p:sldId id="275" r:id="rId11"/>
    <p:sldId id="276" r:id="rId12"/>
    <p:sldId id="300" r:id="rId13"/>
    <p:sldId id="301" r:id="rId14"/>
    <p:sldId id="299" r:id="rId15"/>
    <p:sldId id="302" r:id="rId16"/>
    <p:sldId id="304" r:id="rId17"/>
    <p:sldId id="270" r:id="rId18"/>
    <p:sldId id="271" r:id="rId19"/>
    <p:sldId id="272" r:id="rId20"/>
    <p:sldId id="303" r:id="rId21"/>
    <p:sldId id="308" r:id="rId22"/>
    <p:sldId id="277" r:id="rId23"/>
    <p:sldId id="278" r:id="rId24"/>
    <p:sldId id="289" r:id="rId25"/>
    <p:sldId id="292" r:id="rId26"/>
    <p:sldId id="307" r:id="rId27"/>
    <p:sldId id="283" r:id="rId28"/>
    <p:sldId id="295" r:id="rId29"/>
    <p:sldId id="297" r:id="rId30"/>
    <p:sldId id="287" r:id="rId31"/>
    <p:sldId id="298" r:id="rId32"/>
    <p:sldId id="273" r:id="rId33"/>
    <p:sldId id="288" r:id="rId3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  <p:clrMru>
    <a:srgbClr val="FFFFFF"/>
    <a:srgbClr val="000099"/>
    <a:srgbClr val="0033CC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43" autoAdjust="0"/>
  </p:normalViewPr>
  <p:slideViewPr>
    <p:cSldViewPr>
      <p:cViewPr>
        <p:scale>
          <a:sx n="100" d="100"/>
          <a:sy n="100" d="100"/>
        </p:scale>
        <p:origin x="-1224" y="-6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8"/>
  <c:chart>
    <c:autoTitleDeleted val="1"/>
    <c:plotArea>
      <c:layout>
        <c:manualLayout>
          <c:layoutTarget val="inner"/>
          <c:xMode val="edge"/>
          <c:yMode val="edge"/>
          <c:x val="1.5902149305814864E-2"/>
          <c:y val="0.10477893832139909"/>
          <c:w val="0.96819570138837152"/>
          <c:h val="0.66891756648853284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чел.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FFFFFF"/>
              </a:solidFill>
            </a:ln>
            <a:effectLst>
              <a:outerShdw blurRad="50800" dist="127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 prst="coolSlant"/>
              <a:bevelB w="165100" prst="coolSlant"/>
            </a:sp3d>
          </c:spPr>
          <c:dLbls>
            <c:txPr>
              <a:bodyPr/>
              <a:lstStyle/>
              <a:p>
                <a:pPr>
                  <a:defRPr b="0" cap="none" spc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50800" dist="38100" algn="l" rotWithShape="0">
                        <a:prstClr val="black">
                          <a:alpha val="40000"/>
                        </a:prstClr>
                      </a:outerShdw>
                    </a:effectLst>
                  </a:defRPr>
                </a:pPr>
                <a:endParaRPr lang="ru-RU"/>
              </a:p>
            </c:txPr>
            <c:dLblPos val="outEnd"/>
            <c:showVal val="1"/>
          </c:dLbls>
          <c:cat>
            <c:strRef>
              <c:f>Лист1!$A$2:$A$10</c:f>
              <c:strCache>
                <c:ptCount val="9"/>
                <c:pt idx="0">
                  <c:v>АДФ</c:v>
                </c:pt>
                <c:pt idx="1">
                  <c:v>АКФ</c:v>
                </c:pt>
                <c:pt idx="2">
                  <c:v>ГНФ</c:v>
                </c:pt>
                <c:pt idx="3">
                  <c:v>ГумФ</c:v>
                </c:pt>
                <c:pt idx="4">
                  <c:v>МТФ</c:v>
                </c:pt>
                <c:pt idx="5">
                  <c:v>СТФ</c:v>
                </c:pt>
                <c:pt idx="6">
                  <c:v>ФПММ</c:v>
                </c:pt>
                <c:pt idx="7">
                  <c:v>ХТФ</c:v>
                </c:pt>
                <c:pt idx="8">
                  <c:v>ЭТФ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10</c:v>
                </c:pt>
                <c:pt idx="3">
                  <c:v>16</c:v>
                </c:pt>
                <c:pt idx="4">
                  <c:v>1</c:v>
                </c:pt>
                <c:pt idx="5">
                  <c:v>19</c:v>
                </c:pt>
                <c:pt idx="6">
                  <c:v>15</c:v>
                </c:pt>
                <c:pt idx="7">
                  <c:v>5</c:v>
                </c:pt>
                <c:pt idx="8">
                  <c:v>14</c:v>
                </c:pt>
              </c:numCache>
            </c:numRef>
          </c:val>
        </c:ser>
        <c:dLbls>
          <c:showVal val="1"/>
        </c:dLbls>
        <c:axId val="136328320"/>
        <c:axId val="136329856"/>
      </c:barChart>
      <c:catAx>
        <c:axId val="136328320"/>
        <c:scaling>
          <c:orientation val="minMax"/>
        </c:scaling>
        <c:axPos val="b"/>
        <c:tickLblPos val="nextTo"/>
        <c:txPr>
          <a:bodyPr/>
          <a:lstStyle/>
          <a:p>
            <a:pPr>
              <a:defRPr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defRPr>
            </a:pPr>
            <a:endParaRPr lang="ru-RU"/>
          </a:p>
        </c:txPr>
        <c:crossAx val="136329856"/>
        <c:crosses val="autoZero"/>
        <c:auto val="1"/>
        <c:lblAlgn val="ctr"/>
        <c:lblOffset val="100"/>
      </c:catAx>
      <c:valAx>
        <c:axId val="136329856"/>
        <c:scaling>
          <c:orientation val="minMax"/>
        </c:scaling>
        <c:axPos val="l"/>
        <c:numFmt formatCode="General" sourceLinked="1"/>
        <c:majorTickMark val="none"/>
        <c:tickLblPos val="none"/>
        <c:crossAx val="13632832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6D425D-EE27-421B-8D86-445DFA53AAF2}" type="datetimeFigureOut">
              <a:rPr lang="ru-RU" smtClean="0"/>
              <a:pPr/>
              <a:t>11.02.2011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4D3BFC-EF52-4733-93EE-D2E4C84FFA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1ADF33-D8A5-46AA-8A7C-88E43616E0BD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6,5 сек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1ADF33-D8A5-46AA-8A7C-88E43616E0BD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6,5 сек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1ADF33-D8A5-46AA-8A7C-88E43616E0BD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6,5 сек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1ADF33-D8A5-46AA-8A7C-88E43616E0BD}" type="slidenum">
              <a:rPr lang="ru-RU" smtClean="0"/>
              <a:pPr/>
              <a:t>15</a:t>
            </a:fld>
            <a:endParaRPr lang="ru-RU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6,5 сек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E17F8C-8F48-49FA-B8A6-FB30C25F08A8}" type="slidenum">
              <a:rPr lang="ru-RU" smtClean="0"/>
              <a:pPr/>
              <a:t>16</a:t>
            </a:fld>
            <a:endParaRPr lang="ru-RU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2 сек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E17F8C-8F48-49FA-B8A6-FB30C25F08A8}" type="slidenum">
              <a:rPr lang="ru-RU" smtClean="0"/>
              <a:pPr/>
              <a:t>17</a:t>
            </a:fld>
            <a:endParaRPr lang="ru-RU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2 сек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EBE67E-D2FA-4102-8D00-D7A1E1EAAAC6}" type="slidenum">
              <a:rPr lang="ru-RU" smtClean="0"/>
              <a:pPr/>
              <a:t>18</a:t>
            </a:fld>
            <a:endParaRPr lang="ru-RU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2 сек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E4C513-A97E-493B-9945-2B5B755A789D}" type="slidenum">
              <a:rPr lang="ru-RU" smtClean="0"/>
              <a:pPr/>
              <a:t>19</a:t>
            </a:fld>
            <a:endParaRPr lang="ru-RU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2 сек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A6CE-3BFF-4B46-B8BF-EE8E6FB7777E}" type="datetimeFigureOut">
              <a:rPr lang="ru-RU" smtClean="0"/>
              <a:pPr/>
              <a:t>11.02.2011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6FADF-8C3C-4778-8316-2786079347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A6CE-3BFF-4B46-B8BF-EE8E6FB7777E}" type="datetimeFigureOut">
              <a:rPr lang="ru-RU" smtClean="0"/>
              <a:pPr/>
              <a:t>11.02.2011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6FADF-8C3C-4778-8316-2786079347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A6CE-3BFF-4B46-B8BF-EE8E6FB7777E}" type="datetimeFigureOut">
              <a:rPr lang="ru-RU" smtClean="0"/>
              <a:pPr/>
              <a:t>11.02.2011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6FADF-8C3C-4778-8316-2786079347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A6CE-3BFF-4B46-B8BF-EE8E6FB7777E}" type="datetimeFigureOut">
              <a:rPr lang="ru-RU" smtClean="0"/>
              <a:pPr/>
              <a:t>11.02.2011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6FADF-8C3C-4778-8316-2786079347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A6CE-3BFF-4B46-B8BF-EE8E6FB7777E}" type="datetimeFigureOut">
              <a:rPr lang="ru-RU" smtClean="0"/>
              <a:pPr/>
              <a:t>11.02.2011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6FADF-8C3C-4778-8316-2786079347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A6CE-3BFF-4B46-B8BF-EE8E6FB7777E}" type="datetimeFigureOut">
              <a:rPr lang="ru-RU" smtClean="0"/>
              <a:pPr/>
              <a:t>11.02.2011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6FADF-8C3C-4778-8316-2786079347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A6CE-3BFF-4B46-B8BF-EE8E6FB7777E}" type="datetimeFigureOut">
              <a:rPr lang="ru-RU" smtClean="0"/>
              <a:pPr/>
              <a:t>11.02.2011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6FADF-8C3C-4778-8316-2786079347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A6CE-3BFF-4B46-B8BF-EE8E6FB7777E}" type="datetimeFigureOut">
              <a:rPr lang="ru-RU" smtClean="0"/>
              <a:pPr/>
              <a:t>11.02.2011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6FADF-8C3C-4778-8316-2786079347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A6CE-3BFF-4B46-B8BF-EE8E6FB7777E}" type="datetimeFigureOut">
              <a:rPr lang="ru-RU" smtClean="0"/>
              <a:pPr/>
              <a:t>11.02.2011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6FADF-8C3C-4778-8316-2786079347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A6CE-3BFF-4B46-B8BF-EE8E6FB7777E}" type="datetimeFigureOut">
              <a:rPr lang="ru-RU" smtClean="0"/>
              <a:pPr/>
              <a:t>11.02.2011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6FADF-8C3C-4778-8316-2786079347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A6CE-3BFF-4B46-B8BF-EE8E6FB7777E}" type="datetimeFigureOut">
              <a:rPr lang="ru-RU" smtClean="0"/>
              <a:pPr/>
              <a:t>11.02.2011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6FADF-8C3C-4778-8316-2786079347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326" y="205388"/>
            <a:ext cx="8229348" cy="438873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4C0E03-2AD4-4B56-93E1-3A270E87F5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7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BA6CE-3BFF-4B46-B8BF-EE8E6FB7777E}" type="datetimeFigureOut">
              <a:rPr lang="ru-RU" smtClean="0"/>
              <a:pPr/>
              <a:t>11.02.2011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6FADF-8C3C-4778-8316-27860793479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advClick="0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8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oleObject" Target="../embeddings/oleObject1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oleObject" Target="../embeddings/oleObject1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oleObject" Target="../embeddings/oleObject1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oleObject" Target="../embeddings/oleObject1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Relationship Id="rId4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jpeg"/><Relationship Id="rId3" Type="http://schemas.openxmlformats.org/officeDocument/2006/relationships/oleObject" Target="../embeddings/oleObject20.bin"/><Relationship Id="rId7" Type="http://schemas.openxmlformats.org/officeDocument/2006/relationships/image" Target="../media/image28.gif"/><Relationship Id="rId12" Type="http://schemas.openxmlformats.org/officeDocument/2006/relationships/image" Target="../media/image33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27.gif"/><Relationship Id="rId11" Type="http://schemas.openxmlformats.org/officeDocument/2006/relationships/image" Target="../media/image32.png"/><Relationship Id="rId5" Type="http://schemas.openxmlformats.org/officeDocument/2006/relationships/image" Target="../media/image26.gif"/><Relationship Id="rId10" Type="http://schemas.openxmlformats.org/officeDocument/2006/relationships/image" Target="../media/image31.gif"/><Relationship Id="rId4" Type="http://schemas.openxmlformats.org/officeDocument/2006/relationships/image" Target="../media/image25.png"/><Relationship Id="rId9" Type="http://schemas.openxmlformats.org/officeDocument/2006/relationships/image" Target="../media/image30.jpeg"/><Relationship Id="rId1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7" Type="http://schemas.openxmlformats.org/officeDocument/2006/relationships/image" Target="../media/image39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4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4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4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4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4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0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:\Политех Фасад.jpg"/>
          <p:cNvPicPr>
            <a:picLocks noChangeAspect="1" noChangeArrowheads="1"/>
          </p:cNvPicPr>
          <p:nvPr/>
        </p:nvPicPr>
        <p:blipFill>
          <a:blip r:embed="rId3" cstate="print"/>
          <a:srcRect t="94031"/>
          <a:stretch>
            <a:fillRect/>
          </a:stretch>
        </p:blipFill>
        <p:spPr bwMode="auto">
          <a:xfrm>
            <a:off x="0" y="4776786"/>
            <a:ext cx="9144000" cy="366714"/>
          </a:xfrm>
          <a:prstGeom prst="rect">
            <a:avLst/>
          </a:prstGeom>
          <a:solidFill>
            <a:schemeClr val="bg1">
              <a:alpha val="39000"/>
            </a:schemeClr>
          </a:solidFill>
        </p:spPr>
      </p:pic>
      <p:pic>
        <p:nvPicPr>
          <p:cNvPr id="4098" name="Picture 2" descr="I:\Политех Фасад.jpg"/>
          <p:cNvPicPr>
            <a:picLocks noChangeAspect="1" noChangeArrowheads="1"/>
          </p:cNvPicPr>
          <p:nvPr/>
        </p:nvPicPr>
        <p:blipFill>
          <a:blip r:embed="rId3" cstate="print"/>
          <a:srcRect t="22093"/>
          <a:stretch>
            <a:fillRect/>
          </a:stretch>
        </p:blipFill>
        <p:spPr bwMode="auto">
          <a:xfrm>
            <a:off x="0" y="0"/>
            <a:ext cx="9144000" cy="4786328"/>
          </a:xfrm>
          <a:prstGeom prst="rect">
            <a:avLst/>
          </a:prstGeom>
          <a:solidFill>
            <a:schemeClr val="bg1">
              <a:alpha val="39000"/>
            </a:schemeClr>
          </a:solidFill>
        </p:spPr>
      </p:pic>
      <p:sp>
        <p:nvSpPr>
          <p:cNvPr id="8" name="TextBox 7"/>
          <p:cNvSpPr txBox="1"/>
          <p:nvPr/>
        </p:nvSpPr>
        <p:spPr>
          <a:xfrm>
            <a:off x="500034" y="430586"/>
            <a:ext cx="279833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ПЕРМСКИЙ </a:t>
            </a:r>
          </a:p>
          <a:p>
            <a:pPr algn="ct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ГОСУДАРСТВЕННЫЙ</a:t>
            </a:r>
          </a:p>
          <a:p>
            <a:pPr algn="ct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ТЕХНИЧЕСКИЙ </a:t>
            </a:r>
          </a:p>
          <a:p>
            <a:pPr algn="ct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УНИВЕРСИТЕТ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68304" y="585603"/>
            <a:ext cx="32058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ИССЛЕДОВАТЕЛЬСКИЙ </a:t>
            </a:r>
          </a:p>
          <a:p>
            <a:pPr algn="ct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УНИВЕРСИТЕТ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" y="4354311"/>
            <a:ext cx="9144001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г. Пермь, Комсомольский пр., 29</a:t>
            </a:r>
          </a:p>
          <a:p>
            <a:pPr algn="ctr">
              <a:lnSpc>
                <a:spcPct val="90000"/>
              </a:lnSpc>
            </a:pPr>
            <a:r>
              <a:rPr lang="pt-B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Тел./факс: +7 (342) 2-198-065</a:t>
            </a: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	</a:t>
            </a:r>
            <a:r>
              <a:rPr lang="pt-B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E-mail: enter@pstu.ru</a:t>
            </a: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	Сайт: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www.pstu.ru</a:t>
            </a:r>
            <a:endParaRPr lang="ru-RU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3624609" y="357172"/>
          <a:ext cx="1894150" cy="1836186"/>
        </p:xfrm>
        <a:graphic>
          <a:graphicData uri="http://schemas.openxmlformats.org/presentationml/2006/ole">
            <p:oleObj spid="_x0000_s4101" name="CorelDRAW" r:id="rId4" imgW="5470560" imgH="5288400" progId="">
              <p:embed/>
            </p:oleObj>
          </a:graphicData>
        </a:graphic>
      </p:graphicFrame>
    </p:spTree>
  </p:cSld>
  <p:clrMapOvr>
    <a:masterClrMapping/>
  </p:clrMapOvr>
  <p:transition spd="med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5124" name="CorelDRAW" r:id="rId3" imgW="5470560" imgH="5288400" progId="">
              <p:embed/>
            </p:oleObj>
          </a:graphicData>
        </a:graphic>
      </p:graphicFrame>
      <p:pic>
        <p:nvPicPr>
          <p:cNvPr id="8" name="Picture 8" descr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191045"/>
            <a:ext cx="4429124" cy="2952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4525906" y="4357700"/>
            <a:ext cx="4618094" cy="5955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 Главный корпус</a:t>
            </a:r>
            <a:b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</a:b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(Комсомольский </a:t>
            </a:r>
            <a:r>
              <a:rPr lang="ru-RU" sz="2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пр-т</a:t>
            </a: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, 29)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42844" y="1214428"/>
            <a:ext cx="435771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С 1953 года ПГТУ подготовил более 118 тысяч специалистов с высшим профессиональным образованием для отраслей разведки и разработки полезных ископаемых;  энергетики; металлургии; машиностроения; авиационной и ракетно-космической техники; автоматики и управления; химической и биотехнологии;  связи; строительства и др.</a:t>
            </a:r>
            <a:endParaRPr lang="ru-RU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Click="0" advTm="10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18434" name="CorelDRAW" r:id="rId3" imgW="5470560" imgH="5288400" progId="">
              <p:embed/>
            </p:oleObj>
          </a:graphicData>
        </a:graphic>
      </p:graphicFrame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4811658" y="2285998"/>
            <a:ext cx="3117928" cy="130988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Ректор – д.т.н.,</a:t>
            </a:r>
            <a:b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</a:b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профессор</a:t>
            </a:r>
            <a:b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</a:b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Василий Юрьевич</a:t>
            </a:r>
            <a:b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</a:b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ПЕТРОВ</a:t>
            </a:r>
          </a:p>
        </p:txBody>
      </p:sp>
      <p:pic>
        <p:nvPicPr>
          <p:cNvPr id="18436" name="Picture 4" descr="H:\В.Ю.Петров.jpg"/>
          <p:cNvPicPr>
            <a:picLocks noChangeAspect="1" noChangeArrowheads="1"/>
          </p:cNvPicPr>
          <p:nvPr/>
        </p:nvPicPr>
        <p:blipFill>
          <a:blip r:embed="rId4" cstate="print"/>
          <a:srcRect t="3906" r="3645"/>
          <a:stretch>
            <a:fillRect/>
          </a:stretch>
        </p:blipFill>
        <p:spPr bwMode="auto">
          <a:xfrm>
            <a:off x="1357290" y="1129502"/>
            <a:ext cx="2857520" cy="3799702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19458" name="CorelDRAW" r:id="rId3" imgW="5470560" imgH="5288400" progId="">
              <p:embed/>
            </p:oleObj>
          </a:graphicData>
        </a:graphic>
      </p:graphicFrame>
      <p:sp useBgFill="1">
        <p:nvSpPr>
          <p:cNvPr id="14" name="Rectangle 8"/>
          <p:cNvSpPr>
            <a:spLocks noChangeArrowheads="1"/>
          </p:cNvSpPr>
          <p:nvPr/>
        </p:nvSpPr>
        <p:spPr bwMode="auto">
          <a:xfrm>
            <a:off x="214282" y="1714494"/>
            <a:ext cx="8715436" cy="3286148"/>
          </a:xfrm>
          <a:prstGeom prst="rect">
            <a:avLst/>
          </a:prstGeom>
          <a:ln w="19050">
            <a:noFill/>
            <a:miter lim="800000"/>
            <a:headEnd/>
            <a:tailEnd/>
          </a:ln>
        </p:spPr>
        <p:txBody>
          <a:bodyPr wrap="square" numCol="2" spcCol="360000" anchor="b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266700" indent="-266700" algn="l">
              <a:spcAft>
                <a:spcPts val="800"/>
              </a:spcAft>
              <a:buFont typeface="Wingdings" pitchFamily="2" charset="2"/>
              <a:buChar char="ü"/>
            </a:pPr>
            <a:r>
              <a:rPr lang="ru-RU" sz="2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Автодорожный</a:t>
            </a:r>
            <a:endParaRPr lang="en-US" sz="2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  <a:p>
            <a:pPr marL="266700" indent="-266700" algn="l">
              <a:spcAft>
                <a:spcPts val="800"/>
              </a:spcAft>
              <a:buFont typeface="Wingdings" pitchFamily="2" charset="2"/>
              <a:buChar char="ü"/>
            </a:pPr>
            <a:r>
              <a:rPr lang="ru-RU" sz="2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Аэрокосмический</a:t>
            </a:r>
          </a:p>
          <a:p>
            <a:pPr marL="266700" indent="-266700" algn="l">
              <a:spcAft>
                <a:spcPts val="800"/>
              </a:spcAft>
              <a:buFont typeface="Wingdings" pitchFamily="2" charset="2"/>
              <a:buChar char="ü"/>
            </a:pPr>
            <a:r>
              <a:rPr lang="ru-RU" sz="2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Горно-нефтяной</a:t>
            </a:r>
          </a:p>
          <a:p>
            <a:pPr marL="266700" indent="-266700" algn="l">
              <a:spcAft>
                <a:spcPts val="800"/>
              </a:spcAft>
              <a:buFont typeface="Wingdings" pitchFamily="2" charset="2"/>
              <a:buChar char="ü"/>
            </a:pPr>
            <a:r>
              <a:rPr lang="ru-RU" sz="2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Гуманитарный</a:t>
            </a:r>
          </a:p>
          <a:p>
            <a:pPr marL="266700" indent="-266700" algn="l">
              <a:spcAft>
                <a:spcPts val="800"/>
              </a:spcAft>
              <a:buFont typeface="Wingdings" pitchFamily="2" charset="2"/>
              <a:buChar char="ü"/>
            </a:pPr>
            <a:r>
              <a:rPr lang="ru-RU" sz="2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Механико-технологический</a:t>
            </a:r>
          </a:p>
          <a:p>
            <a:pPr marL="266700" indent="-266700" algn="l">
              <a:spcAft>
                <a:spcPts val="800"/>
              </a:spcAft>
              <a:buFont typeface="Wingdings" pitchFamily="2" charset="2"/>
              <a:buChar char="ü"/>
            </a:pPr>
            <a:r>
              <a:rPr lang="ru-RU" sz="2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Прикладной математики и механики</a:t>
            </a:r>
          </a:p>
          <a:p>
            <a:pPr marL="266700" indent="-266700" algn="l">
              <a:spcAft>
                <a:spcPts val="800"/>
              </a:spcAft>
              <a:buFont typeface="Wingdings" pitchFamily="2" charset="2"/>
              <a:buChar char="ü"/>
            </a:pPr>
            <a:r>
              <a:rPr lang="ru-RU" sz="2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Строительный</a:t>
            </a:r>
          </a:p>
          <a:p>
            <a:pPr marL="266700" indent="-266700" algn="l">
              <a:spcAft>
                <a:spcPts val="800"/>
              </a:spcAft>
              <a:buFont typeface="Wingdings" pitchFamily="2" charset="2"/>
              <a:buChar char="ü"/>
            </a:pPr>
            <a:r>
              <a:rPr lang="ru-RU" sz="2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Химико-технологический</a:t>
            </a:r>
          </a:p>
          <a:p>
            <a:pPr marL="266700" indent="-266700" algn="l">
              <a:spcAft>
                <a:spcPts val="800"/>
              </a:spcAft>
              <a:buFont typeface="Wingdings" pitchFamily="2" charset="2"/>
              <a:buChar char="ü"/>
            </a:pPr>
            <a:r>
              <a:rPr lang="ru-RU" sz="2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Электротехнический</a:t>
            </a:r>
          </a:p>
          <a:p>
            <a:pPr marL="266700" indent="-266700" algn="l">
              <a:spcAft>
                <a:spcPts val="800"/>
              </a:spcAft>
              <a:buFont typeface="Wingdings" pitchFamily="2" charset="2"/>
              <a:buChar char="ü"/>
            </a:pPr>
            <a:r>
              <a:rPr lang="ru-RU" sz="2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Дистанционных образовательных технологий</a:t>
            </a:r>
            <a:endParaRPr lang="ru-RU" sz="21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14282" y="1142990"/>
            <a:ext cx="7000924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В составе вуза 10 факультетов:</a:t>
            </a:r>
          </a:p>
        </p:txBody>
      </p:sp>
    </p:spTree>
  </p:cSld>
  <p:clrMapOvr>
    <a:masterClrMapping/>
  </p:clrMapOvr>
  <p:transition spd="med" advClick="0" advTm="1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0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22530" name="CorelDRAW" r:id="rId3" imgW="5470560" imgH="5288400" progId="">
              <p:embed/>
            </p:oleObj>
          </a:graphicData>
        </a:graphic>
      </p:graphicFrame>
      <p:sp useBgFill="1">
        <p:nvSpPr>
          <p:cNvPr id="14" name="Rectangle 8"/>
          <p:cNvSpPr>
            <a:spLocks noChangeArrowheads="1"/>
          </p:cNvSpPr>
          <p:nvPr/>
        </p:nvSpPr>
        <p:spPr bwMode="auto">
          <a:xfrm>
            <a:off x="500034" y="1402493"/>
            <a:ext cx="3000396" cy="2857520"/>
          </a:xfrm>
          <a:prstGeom prst="rect">
            <a:avLst/>
          </a:prstGeom>
          <a:ln w="19050">
            <a:noFill/>
            <a:miter lim="800000"/>
            <a:headEnd/>
            <a:tailEnd/>
          </a:ln>
        </p:spPr>
        <p:txBody>
          <a:bodyPr wrap="square" numCol="1" spcCol="360000" anchor="t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266700" indent="-266700">
              <a:lnSpc>
                <a:spcPct val="250000"/>
              </a:lnSpc>
              <a:spcAft>
                <a:spcPts val="800"/>
              </a:spcAft>
              <a:buFont typeface="Wingdings" pitchFamily="2" charset="2"/>
              <a:buChar char="ü"/>
            </a:pP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 Березники</a:t>
            </a:r>
          </a:p>
          <a:p>
            <a:pPr marL="266700" indent="-266700">
              <a:lnSpc>
                <a:spcPct val="250000"/>
              </a:lnSpc>
              <a:spcAft>
                <a:spcPts val="800"/>
              </a:spcAft>
              <a:buFont typeface="Wingdings" pitchFamily="2" charset="2"/>
              <a:buChar char="ü"/>
            </a:pP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 Лысьва</a:t>
            </a:r>
          </a:p>
          <a:p>
            <a:pPr marL="266700" indent="-266700">
              <a:lnSpc>
                <a:spcPct val="250000"/>
              </a:lnSpc>
              <a:spcAft>
                <a:spcPts val="800"/>
              </a:spcAft>
              <a:buFont typeface="Wingdings" pitchFamily="2" charset="2"/>
              <a:buChar char="ü"/>
            </a:pP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 Чайковский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14282" y="1142990"/>
            <a:ext cx="7000924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Филиалы в городах Пермского края: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85852" y="2116873"/>
            <a:ext cx="7715304" cy="589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57300">
              <a:lnSpc>
                <a:spcPct val="150000"/>
              </a:lnSpc>
            </a:pP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(34242) 6-90-32 (ул. Тельмана, 7,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каб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. 23)</a:t>
            </a:r>
            <a:endParaRPr lang="ru-RU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85852" y="3117005"/>
            <a:ext cx="7715304" cy="589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57300">
              <a:lnSpc>
                <a:spcPct val="150000"/>
              </a:lnSpc>
            </a:pP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(34249) 2-04-92 (ул. Ленина, 2,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каб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. 207)</a:t>
            </a:r>
            <a:endParaRPr lang="ru-RU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85852" y="4139997"/>
            <a:ext cx="7715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57300">
              <a:lnSpc>
                <a:spcPct val="150000"/>
              </a:lnSpc>
            </a:pP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(34241) 3-44-56 (ул. Мира, 1а,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каб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. 319)</a:t>
            </a:r>
            <a:endParaRPr lang="ru-RU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 advClick="0" advTm="1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20482" name="CorelDRAW" r:id="rId3" imgW="5470560" imgH="5288400" progId="">
              <p:embed/>
            </p:oleObj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551612" y="1000114"/>
            <a:ext cx="4020652" cy="40011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УНИВЕРСИТЕТ СЕГОДНЯ:</a:t>
            </a: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214282" y="1606347"/>
            <a:ext cx="4857784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Более</a:t>
            </a:r>
            <a:r>
              <a:rPr kumimoji="0" lang="ru-RU" sz="2800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30 000 студентов 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        ПГТУ обучаются: </a:t>
            </a:r>
            <a:endParaRPr kumimoji="0" lang="ru-RU" sz="28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- по 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32</a:t>
            </a:r>
            <a:r>
              <a:rPr kumimoji="0" lang="ru-RU" sz="28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 направлениям </a:t>
            </a:r>
            <a:r>
              <a:rPr kumimoji="0" lang="ru-RU" sz="28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бакалавриата</a:t>
            </a:r>
            <a:r>
              <a:rPr kumimoji="0" lang="ru-RU" sz="28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;</a:t>
            </a:r>
            <a:endParaRPr kumimoji="0" lang="ru-RU" sz="28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- по 8 специальностям;</a:t>
            </a:r>
          </a:p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- по 44 программам подготовки магистров.</a:t>
            </a:r>
            <a:r>
              <a:rPr kumimoji="0" lang="ru-RU" sz="28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 </a:t>
            </a:r>
          </a:p>
        </p:txBody>
      </p:sp>
      <p:pic>
        <p:nvPicPr>
          <p:cNvPr id="2" name="Picture 3" descr="H:\IMG_1091.JPG"/>
          <p:cNvPicPr>
            <a:picLocks noChangeAspect="1" noChangeArrowheads="1"/>
          </p:cNvPicPr>
          <p:nvPr/>
        </p:nvPicPr>
        <p:blipFill>
          <a:blip r:embed="rId4" cstate="print"/>
          <a:srcRect l="33923" t="24671" b="9476"/>
          <a:stretch>
            <a:fillRect/>
          </a:stretch>
        </p:blipFill>
        <p:spPr bwMode="auto">
          <a:xfrm>
            <a:off x="4652974" y="1714494"/>
            <a:ext cx="4133868" cy="3089875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9512" y="1974195"/>
            <a:ext cx="734481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Нанотехнологии и микросистемная </a:t>
            </a:r>
          </a:p>
          <a:p>
            <a:pPr marL="266700" lvl="0" indent="-266700" fontAlgn="base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	техника (бакалавр);</a:t>
            </a:r>
          </a:p>
          <a:p>
            <a:pPr marL="266700" lvl="0" indent="-2667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2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Фотоника</a:t>
            </a: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 и </a:t>
            </a:r>
            <a:r>
              <a:rPr lang="ru-RU" sz="2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оптоинформатика</a:t>
            </a: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 (бакалавр);</a:t>
            </a:r>
          </a:p>
          <a:p>
            <a:pPr marL="266700" lvl="0" indent="-2667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2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Инноватика</a:t>
            </a: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 (бакалавр);</a:t>
            </a:r>
          </a:p>
          <a:p>
            <a:pPr marL="266700" lvl="0" indent="-2667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Информационная безопасность </a:t>
            </a:r>
          </a:p>
          <a:p>
            <a:pPr marL="266700" lvl="0" indent="-266700" fontAlgn="base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	автоматизированных систем (специалист);</a:t>
            </a:r>
          </a:p>
          <a:p>
            <a:pPr marL="266700" lvl="0" indent="-2667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Биотехнологии (бакалавр);</a:t>
            </a:r>
          </a:p>
          <a:p>
            <a:pPr marL="266700" lvl="0" indent="-2667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Управление качеством (бакалавр);</a:t>
            </a:r>
          </a:p>
          <a:p>
            <a:pPr marL="266700" lvl="0" indent="-2667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Программная инженерия (бакалавр).</a:t>
            </a:r>
          </a:p>
          <a:p>
            <a:pPr marL="266700" lvl="0" indent="-2667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endParaRPr lang="ru-RU" sz="2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24578" name="CorelDRAW" r:id="rId3" imgW="5470560" imgH="5288400" progId="">
              <p:embed/>
            </p:oleObj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551612" y="1000114"/>
            <a:ext cx="4020652" cy="40011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УНИВЕРСИТЕТ СЕГОДНЯ:</a:t>
            </a: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179512" y="1275606"/>
            <a:ext cx="878497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В 2011  году  ПГТУ открывает прием на обучение по новым направлениям и специальностям: </a:t>
            </a:r>
          </a:p>
        </p:txBody>
      </p:sp>
      <p:graphicFrame>
        <p:nvGraphicFramePr>
          <p:cNvPr id="24579" name="Object 5"/>
          <p:cNvGraphicFramePr>
            <a:graphicFrameLocks noChangeAspect="1"/>
          </p:cNvGraphicFramePr>
          <p:nvPr/>
        </p:nvGraphicFramePr>
        <p:xfrm>
          <a:off x="5677482" y="1851670"/>
          <a:ext cx="3287006" cy="3024336"/>
        </p:xfrm>
        <a:graphic>
          <a:graphicData uri="http://schemas.openxmlformats.org/presentationml/2006/ole">
            <p:oleObj spid="_x0000_s24579" name="CorelDRAW" r:id="rId4" imgW="2477880" imgH="1755360" progId="">
              <p:embed/>
            </p:oleObj>
          </a:graphicData>
        </a:graphic>
      </p:graphicFrame>
    </p:spTree>
  </p:cSld>
  <p:clrMapOvr>
    <a:masterClrMapping/>
  </p:clrMapOvr>
  <p:transition spd="med" advClick="0" advTm="15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23554" name="CorelDRAW" r:id="rId3" imgW="5470560" imgH="5288400" progId="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49538" y="1071552"/>
            <a:ext cx="8393551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ПРИОРИТЕТНЫЕ НАПРАВЛЕНИЯ РАЗВИТИЯ УНИВЕРСИТЕТА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1833086"/>
            <a:ext cx="828680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Авиационное двигателестроение </a:t>
            </a:r>
          </a:p>
          <a:p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 газотурбинные  технологии – </a:t>
            </a:r>
          </a:p>
          <a:p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повышение надежности, безопасности и </a:t>
            </a: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энергоэффективности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газотурбинных двигателей, </a:t>
            </a: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газо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и нефтеперекачивающих агрегатов и электрогенерирующих устройств.</a:t>
            </a:r>
            <a:endParaRPr lang="ru-RU" sz="2800" dirty="0"/>
          </a:p>
        </p:txBody>
      </p:sp>
    </p:spTree>
  </p:cSld>
  <p:clrMapOvr>
    <a:masterClrMapping/>
  </p:clrMapOvr>
  <p:transition spd="med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32770" name="CorelDRAW" r:id="rId3" imgW="5470560" imgH="5288400" progId="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49538" y="1071552"/>
            <a:ext cx="8393551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ПРИОРИТЕТНЫЕ НАПРАВЛЕНИЯ РАЗВИТИЯ УНИВЕРСИТЕТА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1833086"/>
            <a:ext cx="828680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Добыча и переработка нефти, </a:t>
            </a:r>
          </a:p>
          <a:p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газа и полезных ископаемых – </a:t>
            </a:r>
          </a:p>
          <a:p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развитие передовых </a:t>
            </a: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ресурсоэффективных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технологий разведки и освоения месторождений нефти, газа и калийно-магниевых  руд, глубокой переработки минерально-сырьевых ресурсов.</a:t>
            </a:r>
          </a:p>
        </p:txBody>
      </p:sp>
    </p:spTree>
  </p:cSld>
  <p:clrMapOvr>
    <a:masterClrMapping/>
  </p:clrMapOvr>
  <p:transition spd="med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33794" name="CorelDRAW" r:id="rId3" imgW="5470560" imgH="5288400" progId="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49538" y="1071552"/>
            <a:ext cx="8393551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ПРИОРИТЕТНЫЕ НАПРАВЛЕНИЯ РАЗВИТИЯ УНИВЕРСИТЕТА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1833086"/>
            <a:ext cx="82868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Урбанистика</a:t>
            </a: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– </a:t>
            </a:r>
          </a:p>
          <a:p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градостроительное проектирование и территориальное планирование, развитие инженерной инфраструктуры, социально-экономические аспекты развития городов.</a:t>
            </a:r>
          </a:p>
        </p:txBody>
      </p:sp>
    </p:spTree>
  </p:cSld>
  <p:clrMapOvr>
    <a:masterClrMapping/>
  </p:clrMapOvr>
  <p:transition spd="med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34818" name="CorelDRAW" r:id="rId3" imgW="5470560" imgH="5288400" progId="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49538" y="1071552"/>
            <a:ext cx="8393551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ПРИОРИТЕТНЫЕ НАПРАВЛЕНИЯ РАЗВИТИЯ УНИВЕРСИТЕТА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1833086"/>
            <a:ext cx="828680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Наноиндустрия</a:t>
            </a: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– </a:t>
            </a:r>
          </a:p>
          <a:p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создание уникальной продукции порошковой металлургии, технологий получения </a:t>
            </a: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нанопорошковых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материалов  и </a:t>
            </a: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наноструктурированных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покрытий, оптоволоконных технологий.</a:t>
            </a:r>
          </a:p>
        </p:txBody>
      </p:sp>
    </p:spTree>
  </p:cSld>
  <p:clrMapOvr>
    <a:masterClrMapping/>
  </p:clrMapOvr>
  <p:transition spd="med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71438" y="4137031"/>
            <a:ext cx="3286116" cy="93504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72567" tIns="36283" rIns="72567" bIns="3628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Иван Федорович 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ФЕДОРИЩЕВ 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Генеральный директор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предприятия ИВС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862874" y="1000114"/>
            <a:ext cx="3352200" cy="40011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НАШИ ВЫПУСКНИКИ</a:t>
            </a: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12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72706" name="CorelDRAW" r:id="rId4" imgW="5470560" imgH="5288400" progId="">
              <p:embed/>
            </p:oleObj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85720" y="1357304"/>
            <a:ext cx="85725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n w="12700">
                  <a:solidFill>
                    <a:srgbClr val="FFFFFF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Предприятия промышленности края</a:t>
            </a:r>
          </a:p>
        </p:txBody>
      </p:sp>
      <p:pic>
        <p:nvPicPr>
          <p:cNvPr id="15" name="Picture 4" descr="Трутнев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806259" y="1767746"/>
            <a:ext cx="1816442" cy="2356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2714644" y="4141741"/>
            <a:ext cx="3714744" cy="93504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72567" tIns="36283" rIns="72567" bIns="3628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Алексей </a:t>
            </a:r>
            <a:r>
              <a:rPr lang="ru-RU" sz="1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Гурьевич</a:t>
            </a:r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 АНДРЕЕВ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Генеральный директор 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ОАО «Пермская научно-производственная 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приборостроительная компания»</a:t>
            </a:r>
          </a:p>
        </p:txBody>
      </p:sp>
      <p:pic>
        <p:nvPicPr>
          <p:cNvPr id="18" name="Picture 8" descr="Чиркунов"/>
          <p:cNvPicPr>
            <a:picLocks noChangeAspect="1" noChangeArrowheads="1"/>
          </p:cNvPicPr>
          <p:nvPr/>
        </p:nvPicPr>
        <p:blipFill>
          <a:blip r:embed="rId6" cstate="print"/>
          <a:srcRect l="7573" r="5963"/>
          <a:stretch>
            <a:fillRect/>
          </a:stretch>
        </p:blipFill>
        <p:spPr bwMode="auto">
          <a:xfrm>
            <a:off x="3500430" y="1759982"/>
            <a:ext cx="2071702" cy="2385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6050714" y="4137031"/>
            <a:ext cx="2879004" cy="93504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72567" tIns="36283" rIns="72567" bIns="3628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Александр Сергеевич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ПАРЫГИН 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Генеральный директор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ОАО «</a:t>
            </a:r>
            <a:r>
              <a:rPr lang="ru-RU" sz="1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Пермглавснаб</a:t>
            </a:r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</a:t>
            </a:r>
          </a:p>
        </p:txBody>
      </p:sp>
      <p:pic>
        <p:nvPicPr>
          <p:cNvPr id="20" name="Picture 4" descr="Трутнев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6592692" y="1775174"/>
            <a:ext cx="1816531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6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-108520" y="4137031"/>
            <a:ext cx="3410752" cy="93504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72567" tIns="36283" rIns="72567" bIns="3628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Михаил Дмитриевич ДИЧЕСКУЛ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Управляющий директор 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ОАО «Пермский моторный завод»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862874" y="1000114"/>
            <a:ext cx="3352200" cy="40011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НАШИ ВЫПУСКНИКИ</a:t>
            </a: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12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73730" name="CorelDRAW" r:id="rId4" imgW="5470560" imgH="5288400" progId="">
              <p:embed/>
            </p:oleObj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85720" y="1357304"/>
            <a:ext cx="85725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n w="12700">
                  <a:solidFill>
                    <a:srgbClr val="FFFFFF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Предприятия промышленности края</a:t>
            </a:r>
          </a:p>
        </p:txBody>
      </p:sp>
      <p:pic>
        <p:nvPicPr>
          <p:cNvPr id="15" name="Picture 4" descr="Трутнев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671687" y="1767746"/>
            <a:ext cx="1850305" cy="2356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2874288" y="3926297"/>
            <a:ext cx="3456352" cy="115049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72567" tIns="36283" rIns="72567" bIns="3628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Николай Анатольевич СЕМИКОПЕНКО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Управляющий директор 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ОАО «Авиационные редуктора и трансмиссии - Пермские моторы»</a:t>
            </a:r>
            <a:endParaRPr lang="ru-RU" sz="1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8" name="Picture 8" descr="Чиркунов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3738352" y="1772825"/>
            <a:ext cx="1712519" cy="2167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6157492" y="4137031"/>
            <a:ext cx="2879004" cy="93504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72567" tIns="36283" rIns="72567" bIns="3628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Игорь Александрович АРБУЗОВ 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Генеральный директор 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ОАО «Протон-ПМ»</a:t>
            </a:r>
            <a:endParaRPr lang="ru-RU" sz="1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" name="Picture 4" descr="Трутнев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6704045" y="1775174"/>
            <a:ext cx="1807381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71438" y="4129411"/>
            <a:ext cx="3286116" cy="93504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72567" tIns="36283" rIns="72567" bIns="3628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Владимир Иванович 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ЛОМАЕВ 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Генеральный директор ОАО Пермский завод Машиностроитель</a:t>
            </a:r>
            <a:endParaRPr lang="ru-RU" sz="1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62874" y="1000114"/>
            <a:ext cx="3352200" cy="40011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НАШИ ВЫПУСКНИКИ</a:t>
            </a: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12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71682" name="CorelDRAW" r:id="rId4" imgW="5470560" imgH="5288400" progId="">
              <p:embed/>
            </p:oleObj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85720" y="1357304"/>
            <a:ext cx="85725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n w="12700">
                  <a:solidFill>
                    <a:srgbClr val="FFFFFF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Предприятия промышленности края</a:t>
            </a:r>
          </a:p>
        </p:txBody>
      </p:sp>
      <p:pic>
        <p:nvPicPr>
          <p:cNvPr id="15" name="Picture 4" descr="Трутнев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842706" y="1767746"/>
            <a:ext cx="1743548" cy="2356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3214710" y="4141513"/>
            <a:ext cx="2714612" cy="93504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72567" tIns="36283" rIns="72567" bIns="3628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Николай </a:t>
            </a:r>
            <a:r>
              <a:rPr lang="ru-RU" sz="1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Ювенальевич</a:t>
            </a:r>
            <a:endParaRPr lang="ru-RU" sz="1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БУХВАЛОВ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Генеральный директор ОАО «</a:t>
            </a:r>
            <a:r>
              <a:rPr lang="ru-RU" sz="1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Мотовилихинские</a:t>
            </a:r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заводы»</a:t>
            </a:r>
          </a:p>
        </p:txBody>
      </p:sp>
      <p:pic>
        <p:nvPicPr>
          <p:cNvPr id="18" name="Picture 8" descr="Чиркунов"/>
          <p:cNvPicPr>
            <a:picLocks noChangeAspect="1" noChangeArrowheads="1"/>
          </p:cNvPicPr>
          <p:nvPr/>
        </p:nvPicPr>
        <p:blipFill>
          <a:blip r:embed="rId6" cstate="print"/>
          <a:srcRect l="14793" r="17207" b="29375"/>
          <a:stretch>
            <a:fillRect/>
          </a:stretch>
        </p:blipFill>
        <p:spPr bwMode="auto">
          <a:xfrm>
            <a:off x="3664510" y="1778516"/>
            <a:ext cx="1743542" cy="23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6050714" y="4137031"/>
            <a:ext cx="2879004" cy="93504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72567" tIns="36283" rIns="72567" bIns="3628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Владимир Юрьевич</a:t>
            </a:r>
            <a:b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ЖУКОВ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Генеральный директор ОАО «</a:t>
            </a:r>
            <a:r>
              <a:rPr lang="ru-RU" sz="1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ЛУКОЙЛ-Пермнефтеоргсинтез</a:t>
            </a:r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</a:t>
            </a:r>
            <a:endParaRPr lang="ru-RU" sz="1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" name="Picture 4" descr="Трутнев"/>
          <p:cNvPicPr>
            <a:picLocks noChangeAspect="1" noChangeArrowheads="1"/>
          </p:cNvPicPr>
          <p:nvPr/>
        </p:nvPicPr>
        <p:blipFill>
          <a:blip r:embed="rId7" cstate="print"/>
          <a:srcRect l="13031" t="1296" r="13220" b="32619"/>
          <a:stretch>
            <a:fillRect/>
          </a:stretch>
        </p:blipFill>
        <p:spPr bwMode="auto">
          <a:xfrm>
            <a:off x="6572264" y="1775174"/>
            <a:ext cx="185738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42876" y="4133696"/>
            <a:ext cx="3143240" cy="8734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72567" tIns="36283" rIns="72567" bIns="3628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Валерий Павлович</a:t>
            </a:r>
            <a:b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МАТВЕЕНКО</a:t>
            </a:r>
          </a:p>
          <a:p>
            <a:pPr algn="ctr" eaLnBrk="0" hangingPunct="0"/>
            <a:r>
              <a:rPr lang="ru-RU" sz="1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Председатель Пермского научного центра Уральского филиала АН РФ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862874" y="1000114"/>
            <a:ext cx="3352200" cy="40011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НАШИ ВЫПУСКНИКИ</a:t>
            </a: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12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74754" name="CorelDRAW" r:id="rId4" imgW="5470560" imgH="5288400" progId="">
              <p:embed/>
            </p:oleObj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85720" y="1347614"/>
            <a:ext cx="85725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n w="12700">
                  <a:solidFill>
                    <a:srgbClr val="FFFFFF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Наука, промышленность, власть</a:t>
            </a:r>
          </a:p>
        </p:txBody>
      </p:sp>
      <p:pic>
        <p:nvPicPr>
          <p:cNvPr id="15" name="Picture 4" descr="Трутнев"/>
          <p:cNvPicPr>
            <a:picLocks noChangeAspect="1" noChangeArrowheads="1"/>
          </p:cNvPicPr>
          <p:nvPr/>
        </p:nvPicPr>
        <p:blipFill>
          <a:blip r:embed="rId5" cstate="print"/>
          <a:srcRect b="15055"/>
          <a:stretch>
            <a:fillRect/>
          </a:stretch>
        </p:blipFill>
        <p:spPr bwMode="auto">
          <a:xfrm>
            <a:off x="803618" y="1768614"/>
            <a:ext cx="1824406" cy="238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2987856" y="4122938"/>
            <a:ext cx="3168320" cy="93504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72567" tIns="36283" rIns="72567" bIns="3628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Александр Александрович</a:t>
            </a:r>
            <a:b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ИНОЗЕМЦЕВ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Генеральный конструктор 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ОАО «Авиадвигатель»</a:t>
            </a:r>
          </a:p>
        </p:txBody>
      </p:sp>
      <p:pic>
        <p:nvPicPr>
          <p:cNvPr id="18" name="Picture 8" descr="Чиркунов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3607552" y="1775345"/>
            <a:ext cx="1870076" cy="2372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5929322" y="4133696"/>
            <a:ext cx="3121788" cy="104277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72567" tIns="36283" rIns="72567" bIns="3628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Виктор Борисович ПЛЮСНИН</a:t>
            </a:r>
            <a:endParaRPr lang="ru-RU" sz="1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  <a:p>
            <a:pPr algn="ctr" eaLnBrk="0" hangingPunct="0"/>
            <a:r>
              <a:rPr lang="ru-RU" sz="1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Депутат Законодательного Собрания Пермского края</a:t>
            </a:r>
          </a:p>
          <a:p>
            <a:pPr algn="ctr" eaLnBrk="0" hangingPunct="0"/>
            <a:endParaRPr lang="ru-RU" sz="11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" name="Picture 4" descr="Трутнев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6682786" y="1731810"/>
            <a:ext cx="1611076" cy="2416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6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835696" y="3499617"/>
            <a:ext cx="3879312" cy="130438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72567" tIns="36283" rIns="72567" bIns="3628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 eaLnBrk="0" hangingPunct="0"/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Марат </a:t>
            </a:r>
            <a:r>
              <a:rPr lang="ru-RU" sz="2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Рамилевич</a:t>
            </a: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 БИМАТОВ</a:t>
            </a:r>
          </a:p>
          <a:p>
            <a:pPr algn="r" eaLnBrk="0" hangingPunct="0"/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Заместитель председателя Правительства Пермского края</a:t>
            </a: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62874" y="1000114"/>
            <a:ext cx="3352200" cy="40011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НАШИ ВЫПУСКНИКИ</a:t>
            </a: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5603" name="Object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8" y="133350"/>
            <a:ext cx="968375" cy="938213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sp>
        <p:nvSpPr>
          <p:cNvPr id="13" name="Прямоугольник 12"/>
          <p:cNvSpPr/>
          <p:nvPr/>
        </p:nvSpPr>
        <p:spPr>
          <a:xfrm>
            <a:off x="285720" y="1785932"/>
            <a:ext cx="457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2"/>
                </a:solidFill>
                <a:latin typeface="Arial Black" pitchFamily="34" charset="0"/>
              </a:rPr>
              <a:t>Видные </a:t>
            </a:r>
          </a:p>
          <a:p>
            <a:r>
              <a:rPr lang="ru-RU" sz="2000" dirty="0" smtClean="0">
                <a:solidFill>
                  <a:schemeClr val="bg2"/>
                </a:solidFill>
                <a:latin typeface="Arial Black" pitchFamily="34" charset="0"/>
              </a:rPr>
              <a:t>выпускники -   </a:t>
            </a:r>
            <a:br>
              <a:rPr lang="ru-RU" sz="2000" dirty="0" smtClean="0">
                <a:solidFill>
                  <a:schemeClr val="bg2"/>
                </a:solidFill>
                <a:latin typeface="Arial Black" pitchFamily="34" charset="0"/>
              </a:rPr>
            </a:br>
            <a:r>
              <a:rPr lang="ru-RU" sz="2000" dirty="0" smtClean="0">
                <a:ln w="12700">
                  <a:solidFill>
                    <a:srgbClr val="FFFFFF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лидеры Прикамья</a:t>
            </a:r>
            <a:endParaRPr lang="ru-RU" sz="2000" dirty="0">
              <a:ln w="12700">
                <a:solidFill>
                  <a:srgbClr val="FFFFFF"/>
                </a:solidFill>
              </a:ln>
              <a:solidFill>
                <a:srgbClr val="C00000"/>
              </a:solidFill>
            </a:endParaRPr>
          </a:p>
        </p:txBody>
      </p:sp>
      <p:pic>
        <p:nvPicPr>
          <p:cNvPr id="14" name="Picture 8" descr="Чиркунов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942410" y="1545657"/>
            <a:ext cx="2443755" cy="3258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071670" y="3507854"/>
            <a:ext cx="3643338" cy="130438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72567" tIns="36283" rIns="72567" bIns="3628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 eaLnBrk="0" hangingPunct="0"/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Юрий Львович БОРИСОВЕЦ</a:t>
            </a:r>
          </a:p>
          <a:p>
            <a:pPr algn="r" eaLnBrk="0" hangingPunct="0"/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Депутат </a:t>
            </a:r>
          </a:p>
          <a:p>
            <a:pPr algn="r" eaLnBrk="0" hangingPunct="0"/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Государственной думы РФ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62874" y="1000114"/>
            <a:ext cx="3352200" cy="40011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НАШИ ВЫПУСКНИКИ</a:t>
            </a: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5603" name="Object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8" y="133350"/>
            <a:ext cx="968375" cy="938213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sp>
        <p:nvSpPr>
          <p:cNvPr id="13" name="Прямоугольник 12"/>
          <p:cNvSpPr/>
          <p:nvPr/>
        </p:nvSpPr>
        <p:spPr>
          <a:xfrm>
            <a:off x="285720" y="1785932"/>
            <a:ext cx="457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2"/>
                </a:solidFill>
                <a:latin typeface="Arial Black" pitchFamily="34" charset="0"/>
              </a:rPr>
              <a:t>Видные </a:t>
            </a:r>
          </a:p>
          <a:p>
            <a:r>
              <a:rPr lang="ru-RU" sz="2000" dirty="0" smtClean="0">
                <a:solidFill>
                  <a:schemeClr val="bg2"/>
                </a:solidFill>
                <a:latin typeface="Arial Black" pitchFamily="34" charset="0"/>
              </a:rPr>
              <a:t>выпускники -   </a:t>
            </a:r>
            <a:br>
              <a:rPr lang="ru-RU" sz="2000" dirty="0" smtClean="0">
                <a:solidFill>
                  <a:schemeClr val="bg2"/>
                </a:solidFill>
                <a:latin typeface="Arial Black" pitchFamily="34" charset="0"/>
              </a:rPr>
            </a:br>
            <a:r>
              <a:rPr lang="ru-RU" sz="2000" dirty="0" smtClean="0">
                <a:ln w="12700">
                  <a:solidFill>
                    <a:srgbClr val="FFFFFF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лидеры Прикамья</a:t>
            </a:r>
            <a:endParaRPr lang="ru-RU" sz="2000" dirty="0">
              <a:ln w="12700">
                <a:solidFill>
                  <a:srgbClr val="FFFFFF"/>
                </a:solidFill>
              </a:ln>
              <a:solidFill>
                <a:srgbClr val="C00000"/>
              </a:solidFill>
            </a:endParaRPr>
          </a:p>
        </p:txBody>
      </p:sp>
      <p:pic>
        <p:nvPicPr>
          <p:cNvPr id="14" name="Picture 8" descr="Чиркунов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868144" y="1571412"/>
            <a:ext cx="2885810" cy="3232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053" name="Picture 5" descr="G05010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65" y="1750201"/>
            <a:ext cx="1428671" cy="1643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8" descr="Чиркунов"/>
          <p:cNvPicPr>
            <a:picLocks noChangeAspect="1" noChangeArrowheads="1"/>
          </p:cNvPicPr>
          <p:nvPr/>
        </p:nvPicPr>
        <p:blipFill>
          <a:blip r:embed="rId5" cstate="print"/>
          <a:srcRect l="6996" r="10347"/>
          <a:stretch>
            <a:fillRect/>
          </a:stretch>
        </p:blipFill>
        <p:spPr bwMode="auto">
          <a:xfrm>
            <a:off x="5872508" y="1387374"/>
            <a:ext cx="2771458" cy="3613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2071670" y="3809489"/>
            <a:ext cx="3643338" cy="99660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72567" tIns="36283" rIns="72567" bIns="3628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 eaLnBrk="0" hangingPunct="0"/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Олег Анатольевич </a:t>
            </a:r>
          </a:p>
          <a:p>
            <a:pPr algn="r" eaLnBrk="0" hangingPunct="0"/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ЧИРКУНОВ</a:t>
            </a:r>
          </a:p>
          <a:p>
            <a:pPr algn="r" eaLnBrk="0" hangingPunct="0"/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Губернатор Пермского края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862874" y="1000114"/>
            <a:ext cx="3352200" cy="40011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НАШИ ВЫПУСКНИКИ</a:t>
            </a: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12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27650" name="CorelDRAW" r:id="rId6" imgW="5470560" imgH="5288400" progId="">
              <p:embed/>
            </p:oleObj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285720" y="1785932"/>
            <a:ext cx="457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2"/>
                </a:solidFill>
                <a:latin typeface="Arial Black" pitchFamily="34" charset="0"/>
              </a:rPr>
              <a:t>Видные </a:t>
            </a:r>
          </a:p>
          <a:p>
            <a:r>
              <a:rPr lang="ru-RU" sz="2000" dirty="0" smtClean="0">
                <a:solidFill>
                  <a:schemeClr val="bg2"/>
                </a:solidFill>
                <a:latin typeface="Arial Black" pitchFamily="34" charset="0"/>
              </a:rPr>
              <a:t>выпускники -   </a:t>
            </a:r>
            <a:br>
              <a:rPr lang="ru-RU" sz="2000" dirty="0" smtClean="0">
                <a:solidFill>
                  <a:schemeClr val="bg2"/>
                </a:solidFill>
                <a:latin typeface="Arial Black" pitchFamily="34" charset="0"/>
              </a:rPr>
            </a:br>
            <a:r>
              <a:rPr lang="ru-RU" sz="2000" dirty="0" smtClean="0">
                <a:ln w="12700">
                  <a:solidFill>
                    <a:srgbClr val="FFFFFF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лидеры Прикамья</a:t>
            </a:r>
            <a:endParaRPr lang="ru-RU" sz="2000" dirty="0">
              <a:ln w="12700">
                <a:solidFill>
                  <a:srgbClr val="FFFFFF"/>
                </a:solidFill>
              </a:ln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8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Text Box 2"/>
          <p:cNvSpPr txBox="1">
            <a:spLocks noChangeArrowheads="1"/>
          </p:cNvSpPr>
          <p:nvPr/>
        </p:nvSpPr>
        <p:spPr bwMode="auto">
          <a:xfrm>
            <a:off x="1643042" y="3809489"/>
            <a:ext cx="4071966" cy="99660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72567" tIns="36283" rIns="72567" bIns="3628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 eaLnBrk="0" hangingPunct="0"/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Юрий Петрович</a:t>
            </a:r>
            <a:b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</a:b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ТРУТНЕВ</a:t>
            </a:r>
          </a:p>
          <a:p>
            <a:pPr algn="r" eaLnBrk="0" hangingPunct="0"/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Министр природных ресурсов </a:t>
            </a: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РФ</a:t>
            </a: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60100" name="Picture 4" descr="Трутнев"/>
          <p:cNvPicPr>
            <a:picLocks noChangeAspect="1" noChangeArrowheads="1"/>
          </p:cNvPicPr>
          <p:nvPr/>
        </p:nvPicPr>
        <p:blipFill>
          <a:blip r:embed="rId4" cstate="print"/>
          <a:srcRect l="9407" t="1341" r="7602" b="24483"/>
          <a:stretch>
            <a:fillRect/>
          </a:stretch>
        </p:blipFill>
        <p:spPr bwMode="auto">
          <a:xfrm>
            <a:off x="5854766" y="1385942"/>
            <a:ext cx="2717762" cy="354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862874" y="1000114"/>
            <a:ext cx="3352200" cy="40011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НАШИ ВЫПУСКНИКИ</a:t>
            </a: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10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26626" name="CorelDRAW" r:id="rId5" imgW="5470560" imgH="5288400" progId="">
              <p:embed/>
            </p:oleObj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285720" y="1785932"/>
            <a:ext cx="457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2"/>
                </a:solidFill>
                <a:latin typeface="Arial Black" pitchFamily="34" charset="0"/>
              </a:rPr>
              <a:t>Видные </a:t>
            </a:r>
          </a:p>
          <a:p>
            <a:r>
              <a:rPr lang="ru-RU" sz="2000" dirty="0" smtClean="0">
                <a:solidFill>
                  <a:schemeClr val="bg2"/>
                </a:solidFill>
                <a:latin typeface="Arial Black" pitchFamily="34" charset="0"/>
              </a:rPr>
              <a:t>выпускники -   </a:t>
            </a:r>
            <a:br>
              <a:rPr lang="ru-RU" sz="2000" dirty="0" smtClean="0">
                <a:solidFill>
                  <a:schemeClr val="bg2"/>
                </a:solidFill>
                <a:latin typeface="Arial Black" pitchFamily="34" charset="0"/>
              </a:rPr>
            </a:br>
            <a:r>
              <a:rPr lang="ru-RU" sz="2000" dirty="0" smtClean="0">
                <a:ln w="12700">
                  <a:solidFill>
                    <a:srgbClr val="FFFFFF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лидеры Прикамья</a:t>
            </a:r>
            <a:endParaRPr lang="ru-RU" sz="2000" dirty="0">
              <a:ln w="12700">
                <a:solidFill>
                  <a:srgbClr val="FFFFFF"/>
                </a:solidFill>
              </a:ln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0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0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09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75778" name="CorelDRAW" r:id="rId3" imgW="5470560" imgH="5288400" progId="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712316" y="1071552"/>
            <a:ext cx="5667996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РЕЗУЛЬТАТЫ ПРИЕМА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14282" y="1419622"/>
            <a:ext cx="867819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Число абитуриентов, набравших в 2010 г. по трем ЕГЭ 225 баллов и более, и зачисленных на факультеты ПГТУ составило 83 человека.</a:t>
            </a:r>
          </a:p>
          <a:p>
            <a:pPr algn="just"/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Студенты распределились по факультетам следующим образом:</a:t>
            </a: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179512" y="2355726"/>
          <a:ext cx="8784976" cy="2787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med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11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11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11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11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11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5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11">
                                            <p:graphicEl>
                                              <a:chart seriesIdx="0" categoryIdx="5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6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11">
                                            <p:graphicEl>
                                              <a:chart seriesIdx="0" categoryIdx="6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7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11">
                                            <p:graphicEl>
                                              <a:chart seriesIdx="0" categoryIdx="7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8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11">
                                            <p:graphicEl>
                                              <a:chart seriesIdx="0" categoryIdx="8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 uiExpand="1">
        <p:bldSub>
          <a:bldChart bld="seriesEl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92162" name="CorelDRAW" r:id="rId3" imgW="5470560" imgH="5288400" progId="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712316" y="1071552"/>
            <a:ext cx="5667996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Соглашения о сотрудничестве</a:t>
            </a:r>
          </a:p>
        </p:txBody>
      </p:sp>
      <p:grpSp>
        <p:nvGrpSpPr>
          <p:cNvPr id="99" name="Группа 98"/>
          <p:cNvGrpSpPr/>
          <p:nvPr/>
        </p:nvGrpSpPr>
        <p:grpSpPr>
          <a:xfrm>
            <a:off x="4063504" y="2571750"/>
            <a:ext cx="1080000" cy="1080000"/>
            <a:chOff x="3736550" y="3120843"/>
            <a:chExt cx="1080000" cy="1080000"/>
          </a:xfrm>
        </p:grpSpPr>
        <p:sp>
          <p:nvSpPr>
            <p:cNvPr id="56" name="Овал 55"/>
            <p:cNvSpPr/>
            <p:nvPr/>
          </p:nvSpPr>
          <p:spPr>
            <a:xfrm>
              <a:off x="3736550" y="3120843"/>
              <a:ext cx="1080000" cy="1080000"/>
            </a:xfrm>
            <a:prstGeom prst="ellipse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pic>
          <p:nvPicPr>
            <p:cNvPr id="58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66107" y="3248919"/>
              <a:ext cx="820194" cy="7944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59" name="Line 19"/>
          <p:cNvSpPr>
            <a:spLocks noChangeShapeType="1"/>
          </p:cNvSpPr>
          <p:nvPr/>
        </p:nvSpPr>
        <p:spPr bwMode="gray">
          <a:xfrm>
            <a:off x="4071934" y="2143122"/>
            <a:ext cx="214314" cy="357190"/>
          </a:xfrm>
          <a:prstGeom prst="line">
            <a:avLst/>
          </a:prstGeom>
          <a:ln w="76200">
            <a:headEnd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lc="http://schemas.openxmlformats.org/drawingml/2006/lockedCanvas" xmlns:a14="http://schemas.microsoft.com/office/drawing/2010/main" xmlns="">
                <a:noFill/>
              </a14:hiddenFill>
            </a:ext>
            <a:ext uri="{AF507438-7753-43E0-B8FC-AC1667EBCBE1}">
              <a14:hiddenEffects xmlns:lc="http://schemas.openxmlformats.org/drawingml/2006/lockedCanvas"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kern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grpSp>
        <p:nvGrpSpPr>
          <p:cNvPr id="109" name="Группа 108"/>
          <p:cNvGrpSpPr/>
          <p:nvPr/>
        </p:nvGrpSpPr>
        <p:grpSpPr>
          <a:xfrm>
            <a:off x="3071802" y="1430329"/>
            <a:ext cx="1383009" cy="712793"/>
            <a:chOff x="2428860" y="1358891"/>
            <a:chExt cx="1383009" cy="712793"/>
          </a:xfrm>
        </p:grpSpPr>
        <p:sp>
          <p:nvSpPr>
            <p:cNvPr id="60" name="AutoShape 26"/>
            <p:cNvSpPr>
              <a:spLocks noChangeArrowheads="1"/>
            </p:cNvSpPr>
            <p:nvPr/>
          </p:nvSpPr>
          <p:spPr bwMode="gray">
            <a:xfrm>
              <a:off x="2657450" y="1358891"/>
              <a:ext cx="925544" cy="392110"/>
            </a:xfrm>
            <a:prstGeom prst="roundRect">
              <a:avLst>
                <a:gd name="adj" fmla="val 50000"/>
              </a:avLst>
            </a:prstGeom>
            <a:solidFill>
              <a:srgbClr val="C0C0C0"/>
            </a:solidFill>
            <a:ln>
              <a:noFill/>
            </a:ln>
            <a:effectLst>
              <a:outerShdw dist="63500" dir="3187806" algn="ctr" rotWithShape="0">
                <a:srgbClr val="1C1C1C">
                  <a:alpha val="50000"/>
                </a:srgbClr>
              </a:outerShdw>
            </a:effectLst>
            <a:extLst>
              <a:ext uri="{91240B29-F687-4F45-9708-019B960494DF}">
                <a14:hiddenLine xmlns:lc="http://schemas.openxmlformats.org/drawingml/2006/lockedCanvas" xmlns:a14="http://schemas.microsoft.com/office/drawing/2010/main" xmlns="" w="57150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kern="0">
                <a:solidFill>
                  <a:sysClr val="windowText" lastClr="000000"/>
                </a:solidFill>
                <a:latin typeface="+mn-lt"/>
                <a:cs typeface="+mn-cs"/>
              </a:endParaRPr>
            </a:p>
          </p:txBody>
        </p:sp>
        <p:sp>
          <p:nvSpPr>
            <p:cNvPr id="61" name="AutoShape 27"/>
            <p:cNvSpPr>
              <a:spLocks noChangeArrowheads="1"/>
            </p:cNvSpPr>
            <p:nvPr/>
          </p:nvSpPr>
          <p:spPr bwMode="gray">
            <a:xfrm>
              <a:off x="2690788" y="1360433"/>
              <a:ext cx="870351" cy="339768"/>
            </a:xfrm>
            <a:prstGeom prst="roundRect">
              <a:avLst>
                <a:gd name="adj" fmla="val 50000"/>
              </a:avLst>
            </a:prstGeom>
            <a:blipFill>
              <a:blip r:embed="rId5" cstate="print"/>
              <a:stretch>
                <a:fillRect/>
              </a:stretch>
            </a:blipFill>
            <a:ln w="9525" algn="ctr">
              <a:solidFill>
                <a:srgbClr val="F8F8F8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kern="0">
                <a:solidFill>
                  <a:sysClr val="windowText" lastClr="000000"/>
                </a:solidFill>
                <a:latin typeface="+mn-lt"/>
                <a:cs typeface="+mn-cs"/>
              </a:endParaRPr>
            </a:p>
          </p:txBody>
        </p:sp>
        <p:sp>
          <p:nvSpPr>
            <p:cNvPr id="62" name="TextBox 21503"/>
            <p:cNvSpPr txBox="1">
              <a:spLocks noChangeArrowheads="1"/>
            </p:cNvSpPr>
            <p:nvPr/>
          </p:nvSpPr>
          <p:spPr bwMode="auto">
            <a:xfrm>
              <a:off x="2428860" y="1763907"/>
              <a:ext cx="138300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ctr"/>
              <a:r>
                <a:rPr lang="ru-RU" sz="14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Австрия</a:t>
              </a:r>
            </a:p>
          </p:txBody>
        </p:sp>
      </p:grpSp>
      <p:sp>
        <p:nvSpPr>
          <p:cNvPr id="63" name="Line 19"/>
          <p:cNvSpPr>
            <a:spLocks noChangeShapeType="1"/>
          </p:cNvSpPr>
          <p:nvPr/>
        </p:nvSpPr>
        <p:spPr bwMode="gray">
          <a:xfrm>
            <a:off x="2857488" y="2357436"/>
            <a:ext cx="1143008" cy="357190"/>
          </a:xfrm>
          <a:prstGeom prst="line">
            <a:avLst/>
          </a:prstGeom>
          <a:ln w="76200">
            <a:headEnd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lc="http://schemas.openxmlformats.org/drawingml/2006/lockedCanvas" xmlns:a14="http://schemas.microsoft.com/office/drawing/2010/main" xmlns="">
                <a:noFill/>
              </a14:hiddenFill>
            </a:ext>
            <a:ext uri="{AF507438-7753-43E0-B8FC-AC1667EBCBE1}">
              <a14:hiddenEffects xmlns:lc="http://schemas.openxmlformats.org/drawingml/2006/lockedCanvas"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kern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grpSp>
        <p:nvGrpSpPr>
          <p:cNvPr id="108" name="Группа 107"/>
          <p:cNvGrpSpPr/>
          <p:nvPr/>
        </p:nvGrpSpPr>
        <p:grpSpPr>
          <a:xfrm>
            <a:off x="1688793" y="1928808"/>
            <a:ext cx="1383009" cy="690376"/>
            <a:chOff x="1617355" y="2474903"/>
            <a:chExt cx="1383009" cy="690376"/>
          </a:xfrm>
        </p:grpSpPr>
        <p:sp>
          <p:nvSpPr>
            <p:cNvPr id="64" name="AutoShape 26"/>
            <p:cNvSpPr>
              <a:spLocks noChangeArrowheads="1"/>
            </p:cNvSpPr>
            <p:nvPr/>
          </p:nvSpPr>
          <p:spPr bwMode="gray">
            <a:xfrm>
              <a:off x="1798613" y="2474903"/>
              <a:ext cx="925544" cy="392111"/>
            </a:xfrm>
            <a:prstGeom prst="roundRect">
              <a:avLst>
                <a:gd name="adj" fmla="val 50000"/>
              </a:avLst>
            </a:prstGeom>
            <a:solidFill>
              <a:srgbClr val="C0C0C0"/>
            </a:solidFill>
            <a:ln>
              <a:noFill/>
            </a:ln>
            <a:effectLst>
              <a:outerShdw dist="63500" dir="3187806" algn="ctr" rotWithShape="0">
                <a:srgbClr val="1C1C1C">
                  <a:alpha val="50000"/>
                </a:srgbClr>
              </a:outerShdw>
            </a:effectLst>
            <a:extLst>
              <a:ext uri="{91240B29-F687-4F45-9708-019B960494DF}">
                <a14:hiddenLine xmlns:lc="http://schemas.openxmlformats.org/drawingml/2006/lockedCanvas" xmlns:a14="http://schemas.microsoft.com/office/drawing/2010/main" xmlns="" w="57150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kern="0">
                <a:solidFill>
                  <a:sysClr val="windowText" lastClr="000000"/>
                </a:solidFill>
                <a:latin typeface="+mn-lt"/>
                <a:cs typeface="+mn-cs"/>
              </a:endParaRPr>
            </a:p>
          </p:txBody>
        </p:sp>
        <p:sp>
          <p:nvSpPr>
            <p:cNvPr id="65" name="AutoShape 27"/>
            <p:cNvSpPr>
              <a:spLocks noChangeArrowheads="1"/>
            </p:cNvSpPr>
            <p:nvPr/>
          </p:nvSpPr>
          <p:spPr bwMode="gray">
            <a:xfrm>
              <a:off x="1831950" y="2476446"/>
              <a:ext cx="870351" cy="339768"/>
            </a:xfrm>
            <a:prstGeom prst="roundRect">
              <a:avLst>
                <a:gd name="adj" fmla="val 50000"/>
              </a:avLst>
            </a:prstGeom>
            <a:blipFill>
              <a:blip r:embed="rId6" cstate="print"/>
              <a:stretch>
                <a:fillRect/>
              </a:stretch>
            </a:blipFill>
            <a:ln w="9525" algn="ctr">
              <a:solidFill>
                <a:srgbClr val="F8F8F8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kern="0">
                <a:solidFill>
                  <a:sysClr val="windowText" lastClr="000000"/>
                </a:solidFill>
                <a:latin typeface="+mn-lt"/>
                <a:cs typeface="+mn-cs"/>
              </a:endParaRPr>
            </a:p>
          </p:txBody>
        </p:sp>
        <p:sp>
          <p:nvSpPr>
            <p:cNvPr id="66" name="TextBox 136"/>
            <p:cNvSpPr txBox="1">
              <a:spLocks noChangeArrowheads="1"/>
            </p:cNvSpPr>
            <p:nvPr/>
          </p:nvSpPr>
          <p:spPr bwMode="auto">
            <a:xfrm>
              <a:off x="1617355" y="2857502"/>
              <a:ext cx="138300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ctr"/>
              <a:r>
                <a:rPr lang="ru-RU" sz="14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Германия</a:t>
              </a:r>
            </a:p>
          </p:txBody>
        </p:sp>
      </p:grpSp>
      <p:grpSp>
        <p:nvGrpSpPr>
          <p:cNvPr id="106" name="Группа 105"/>
          <p:cNvGrpSpPr/>
          <p:nvPr/>
        </p:nvGrpSpPr>
        <p:grpSpPr>
          <a:xfrm>
            <a:off x="1643042" y="3690921"/>
            <a:ext cx="1383009" cy="738217"/>
            <a:chOff x="1928794" y="4691053"/>
            <a:chExt cx="1383009" cy="738217"/>
          </a:xfrm>
        </p:grpSpPr>
        <p:sp>
          <p:nvSpPr>
            <p:cNvPr id="68" name="AutoShape 26"/>
            <p:cNvSpPr>
              <a:spLocks noChangeArrowheads="1"/>
            </p:cNvSpPr>
            <p:nvPr/>
          </p:nvSpPr>
          <p:spPr bwMode="gray">
            <a:xfrm>
              <a:off x="2135163" y="4691053"/>
              <a:ext cx="925544" cy="392111"/>
            </a:xfrm>
            <a:prstGeom prst="roundRect">
              <a:avLst>
                <a:gd name="adj" fmla="val 50000"/>
              </a:avLst>
            </a:prstGeom>
            <a:solidFill>
              <a:srgbClr val="C0C0C0"/>
            </a:solidFill>
            <a:ln>
              <a:noFill/>
            </a:ln>
            <a:effectLst>
              <a:outerShdw dist="63500" dir="3187806" algn="ctr" rotWithShape="0">
                <a:srgbClr val="1C1C1C">
                  <a:alpha val="50000"/>
                </a:srgbClr>
              </a:outerShdw>
            </a:effectLst>
            <a:extLst>
              <a:ext uri="{91240B29-F687-4F45-9708-019B960494DF}">
                <a14:hiddenLine xmlns:lc="http://schemas.openxmlformats.org/drawingml/2006/lockedCanvas" xmlns:a14="http://schemas.microsoft.com/office/drawing/2010/main" xmlns="" w="57150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kern="0">
                <a:solidFill>
                  <a:sysClr val="windowText" lastClr="000000"/>
                </a:solidFill>
                <a:latin typeface="+mn-lt"/>
                <a:cs typeface="+mn-cs"/>
              </a:endParaRPr>
            </a:p>
          </p:txBody>
        </p:sp>
        <p:sp>
          <p:nvSpPr>
            <p:cNvPr id="69" name="AutoShape 27"/>
            <p:cNvSpPr>
              <a:spLocks noChangeArrowheads="1"/>
            </p:cNvSpPr>
            <p:nvPr/>
          </p:nvSpPr>
          <p:spPr bwMode="gray">
            <a:xfrm>
              <a:off x="2168500" y="4692596"/>
              <a:ext cx="870351" cy="339768"/>
            </a:xfrm>
            <a:prstGeom prst="roundRect">
              <a:avLst>
                <a:gd name="adj" fmla="val 50000"/>
              </a:avLst>
            </a:prstGeom>
            <a:blipFill>
              <a:blip r:embed="rId7" cstate="print"/>
              <a:stretch>
                <a:fillRect/>
              </a:stretch>
            </a:blipFill>
            <a:ln w="9525" algn="ctr">
              <a:solidFill>
                <a:srgbClr val="F8F8F8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kern="0">
                <a:solidFill>
                  <a:sysClr val="windowText" lastClr="000000"/>
                </a:solidFill>
                <a:latin typeface="+mn-lt"/>
                <a:cs typeface="+mn-cs"/>
              </a:endParaRPr>
            </a:p>
          </p:txBody>
        </p:sp>
        <p:sp>
          <p:nvSpPr>
            <p:cNvPr id="70" name="TextBox 140"/>
            <p:cNvSpPr txBox="1">
              <a:spLocks noChangeArrowheads="1"/>
            </p:cNvSpPr>
            <p:nvPr/>
          </p:nvSpPr>
          <p:spPr bwMode="auto">
            <a:xfrm>
              <a:off x="1928794" y="5121493"/>
              <a:ext cx="138300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ctr"/>
              <a:r>
                <a:rPr lang="ru-RU" sz="14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Испания</a:t>
              </a:r>
            </a:p>
          </p:txBody>
        </p:sp>
      </p:grpSp>
      <p:grpSp>
        <p:nvGrpSpPr>
          <p:cNvPr id="105" name="Группа 104"/>
          <p:cNvGrpSpPr/>
          <p:nvPr/>
        </p:nvGrpSpPr>
        <p:grpSpPr>
          <a:xfrm>
            <a:off x="3143240" y="4357700"/>
            <a:ext cx="1383009" cy="720557"/>
            <a:chOff x="3546181" y="5159366"/>
            <a:chExt cx="1383009" cy="720557"/>
          </a:xfrm>
        </p:grpSpPr>
        <p:sp>
          <p:nvSpPr>
            <p:cNvPr id="72" name="AutoShape 26"/>
            <p:cNvSpPr>
              <a:spLocks noChangeArrowheads="1"/>
            </p:cNvSpPr>
            <p:nvPr/>
          </p:nvSpPr>
          <p:spPr bwMode="gray">
            <a:xfrm>
              <a:off x="3762350" y="5159366"/>
              <a:ext cx="925544" cy="392110"/>
            </a:xfrm>
            <a:prstGeom prst="roundRect">
              <a:avLst>
                <a:gd name="adj" fmla="val 50000"/>
              </a:avLst>
            </a:prstGeom>
            <a:solidFill>
              <a:srgbClr val="C0C0C0"/>
            </a:solidFill>
            <a:ln>
              <a:noFill/>
            </a:ln>
            <a:effectLst>
              <a:outerShdw dist="63500" dir="3187806" algn="ctr" rotWithShape="0">
                <a:srgbClr val="1C1C1C">
                  <a:alpha val="50000"/>
                </a:srgbClr>
              </a:outerShdw>
            </a:effectLst>
            <a:extLst>
              <a:ext uri="{91240B29-F687-4F45-9708-019B960494DF}">
                <a14:hiddenLine xmlns:lc="http://schemas.openxmlformats.org/drawingml/2006/lockedCanvas" xmlns:a14="http://schemas.microsoft.com/office/drawing/2010/main" xmlns="" w="57150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kern="0">
                <a:solidFill>
                  <a:sysClr val="windowText" lastClr="000000"/>
                </a:solidFill>
                <a:latin typeface="+mn-lt"/>
                <a:cs typeface="+mn-cs"/>
              </a:endParaRPr>
            </a:p>
          </p:txBody>
        </p:sp>
        <p:sp>
          <p:nvSpPr>
            <p:cNvPr id="73" name="AutoShape 27"/>
            <p:cNvSpPr>
              <a:spLocks noChangeArrowheads="1"/>
            </p:cNvSpPr>
            <p:nvPr/>
          </p:nvSpPr>
          <p:spPr bwMode="gray">
            <a:xfrm>
              <a:off x="3795688" y="5160908"/>
              <a:ext cx="870351" cy="339768"/>
            </a:xfrm>
            <a:prstGeom prst="roundRect">
              <a:avLst>
                <a:gd name="adj" fmla="val 50000"/>
              </a:avLst>
            </a:prstGeom>
            <a:blipFill>
              <a:blip r:embed="rId8" cstate="print"/>
              <a:stretch>
                <a:fillRect/>
              </a:stretch>
            </a:blipFill>
            <a:ln w="9525" algn="ctr">
              <a:solidFill>
                <a:srgbClr val="F8F8F8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kern="0">
                <a:solidFill>
                  <a:sysClr val="windowText" lastClr="000000"/>
                </a:solidFill>
                <a:latin typeface="+mn-lt"/>
                <a:cs typeface="+mn-cs"/>
              </a:endParaRPr>
            </a:p>
          </p:txBody>
        </p:sp>
        <p:sp>
          <p:nvSpPr>
            <p:cNvPr id="74" name="TextBox 144"/>
            <p:cNvSpPr txBox="1">
              <a:spLocks noChangeArrowheads="1"/>
            </p:cNvSpPr>
            <p:nvPr/>
          </p:nvSpPr>
          <p:spPr bwMode="auto">
            <a:xfrm>
              <a:off x="3546181" y="5572146"/>
              <a:ext cx="138300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ctr"/>
              <a:r>
                <a:rPr lang="ru-RU" sz="14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Румыния</a:t>
              </a:r>
            </a:p>
          </p:txBody>
        </p:sp>
      </p:grpSp>
      <p:grpSp>
        <p:nvGrpSpPr>
          <p:cNvPr id="107" name="Группа 106"/>
          <p:cNvGrpSpPr/>
          <p:nvPr/>
        </p:nvGrpSpPr>
        <p:grpSpPr>
          <a:xfrm>
            <a:off x="974413" y="2856098"/>
            <a:ext cx="1383009" cy="715784"/>
            <a:chOff x="1117289" y="3663941"/>
            <a:chExt cx="1383009" cy="715784"/>
          </a:xfrm>
        </p:grpSpPr>
        <p:sp>
          <p:nvSpPr>
            <p:cNvPr id="76" name="AutoShape 26"/>
            <p:cNvSpPr>
              <a:spLocks noChangeArrowheads="1"/>
            </p:cNvSpPr>
            <p:nvPr/>
          </p:nvSpPr>
          <p:spPr bwMode="gray">
            <a:xfrm>
              <a:off x="1343000" y="3663941"/>
              <a:ext cx="925544" cy="392110"/>
            </a:xfrm>
            <a:prstGeom prst="roundRect">
              <a:avLst>
                <a:gd name="adj" fmla="val 50000"/>
              </a:avLst>
            </a:prstGeom>
            <a:solidFill>
              <a:srgbClr val="C0C0C0"/>
            </a:solidFill>
            <a:ln>
              <a:noFill/>
            </a:ln>
            <a:effectLst>
              <a:outerShdw dist="63500" dir="3187806" algn="ctr" rotWithShape="0">
                <a:srgbClr val="1C1C1C">
                  <a:alpha val="50000"/>
                </a:srgbClr>
              </a:outerShdw>
            </a:effectLst>
            <a:extLst>
              <a:ext uri="{91240B29-F687-4F45-9708-019B960494DF}">
                <a14:hiddenLine xmlns:lc="http://schemas.openxmlformats.org/drawingml/2006/lockedCanvas" xmlns:a14="http://schemas.microsoft.com/office/drawing/2010/main" xmlns="" w="57150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kern="0">
                <a:solidFill>
                  <a:sysClr val="windowText" lastClr="000000"/>
                </a:solidFill>
                <a:latin typeface="+mn-lt"/>
                <a:cs typeface="+mn-cs"/>
              </a:endParaRPr>
            </a:p>
          </p:txBody>
        </p:sp>
        <p:sp>
          <p:nvSpPr>
            <p:cNvPr id="77" name="AutoShape 27"/>
            <p:cNvSpPr>
              <a:spLocks noChangeArrowheads="1"/>
            </p:cNvSpPr>
            <p:nvPr/>
          </p:nvSpPr>
          <p:spPr bwMode="gray">
            <a:xfrm>
              <a:off x="1376338" y="3665483"/>
              <a:ext cx="870351" cy="339768"/>
            </a:xfrm>
            <a:prstGeom prst="roundRect">
              <a:avLst>
                <a:gd name="adj" fmla="val 50000"/>
              </a:avLst>
            </a:prstGeom>
            <a:blipFill>
              <a:blip r:embed="rId9" cstate="print"/>
              <a:stretch>
                <a:fillRect/>
              </a:stretch>
            </a:blipFill>
            <a:ln w="9525" algn="ctr">
              <a:solidFill>
                <a:srgbClr val="F8F8F8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kern="0">
                <a:solidFill>
                  <a:sysClr val="windowText" lastClr="000000"/>
                </a:solidFill>
                <a:latin typeface="+mn-lt"/>
                <a:cs typeface="+mn-cs"/>
              </a:endParaRPr>
            </a:p>
          </p:txBody>
        </p:sp>
        <p:sp>
          <p:nvSpPr>
            <p:cNvPr id="78" name="TextBox 148"/>
            <p:cNvSpPr txBox="1">
              <a:spLocks noChangeArrowheads="1"/>
            </p:cNvSpPr>
            <p:nvPr/>
          </p:nvSpPr>
          <p:spPr bwMode="auto">
            <a:xfrm>
              <a:off x="1117289" y="4071948"/>
              <a:ext cx="138300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ctr"/>
              <a:r>
                <a:rPr lang="ru-RU" sz="14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Франция</a:t>
              </a:r>
            </a:p>
          </p:txBody>
        </p:sp>
      </p:grpSp>
      <p:grpSp>
        <p:nvGrpSpPr>
          <p:cNvPr id="110" name="Группа 109"/>
          <p:cNvGrpSpPr/>
          <p:nvPr/>
        </p:nvGrpSpPr>
        <p:grpSpPr>
          <a:xfrm>
            <a:off x="4617751" y="1428742"/>
            <a:ext cx="1383009" cy="714380"/>
            <a:chOff x="4429124" y="1285866"/>
            <a:chExt cx="1383009" cy="714380"/>
          </a:xfrm>
        </p:grpSpPr>
        <p:sp>
          <p:nvSpPr>
            <p:cNvPr id="80" name="AutoShape 26"/>
            <p:cNvSpPr>
              <a:spLocks noChangeArrowheads="1"/>
            </p:cNvSpPr>
            <p:nvPr/>
          </p:nvSpPr>
          <p:spPr bwMode="gray">
            <a:xfrm>
              <a:off x="4646588" y="1285866"/>
              <a:ext cx="925544" cy="392110"/>
            </a:xfrm>
            <a:prstGeom prst="roundRect">
              <a:avLst>
                <a:gd name="adj" fmla="val 50000"/>
              </a:avLst>
            </a:prstGeom>
            <a:solidFill>
              <a:srgbClr val="C0C0C0"/>
            </a:solidFill>
            <a:ln>
              <a:noFill/>
            </a:ln>
            <a:effectLst>
              <a:outerShdw dist="63500" dir="3187806" algn="ctr" rotWithShape="0">
                <a:srgbClr val="1C1C1C">
                  <a:alpha val="50000"/>
                </a:srgbClr>
              </a:outerShdw>
            </a:effectLst>
            <a:extLst>
              <a:ext uri="{91240B29-F687-4F45-9708-019B960494DF}">
                <a14:hiddenLine xmlns:lc="http://schemas.openxmlformats.org/drawingml/2006/lockedCanvas" xmlns:a14="http://schemas.microsoft.com/office/drawing/2010/main" xmlns="" w="57150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kern="0">
                <a:solidFill>
                  <a:sysClr val="windowText" lastClr="000000"/>
                </a:solidFill>
                <a:latin typeface="+mn-lt"/>
                <a:cs typeface="+mn-cs"/>
              </a:endParaRPr>
            </a:p>
          </p:txBody>
        </p:sp>
        <p:sp>
          <p:nvSpPr>
            <p:cNvPr id="81" name="AutoShape 27"/>
            <p:cNvSpPr>
              <a:spLocks noChangeArrowheads="1"/>
            </p:cNvSpPr>
            <p:nvPr/>
          </p:nvSpPr>
          <p:spPr bwMode="gray">
            <a:xfrm>
              <a:off x="4679925" y="1287408"/>
              <a:ext cx="870351" cy="339768"/>
            </a:xfrm>
            <a:prstGeom prst="roundRect">
              <a:avLst>
                <a:gd name="adj" fmla="val 50000"/>
              </a:avLst>
            </a:prstGeom>
            <a:blipFill>
              <a:blip r:embed="rId10" cstate="print"/>
              <a:stretch>
                <a:fillRect/>
              </a:stretch>
            </a:blipFill>
            <a:ln w="9525" algn="ctr">
              <a:solidFill>
                <a:srgbClr val="F8F8F8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kern="0">
                <a:solidFill>
                  <a:sysClr val="windowText" lastClr="000000"/>
                </a:solidFill>
                <a:latin typeface="+mn-lt"/>
                <a:cs typeface="+mn-cs"/>
              </a:endParaRPr>
            </a:p>
          </p:txBody>
        </p:sp>
        <p:sp>
          <p:nvSpPr>
            <p:cNvPr id="82" name="TextBox 152"/>
            <p:cNvSpPr txBox="1">
              <a:spLocks noChangeArrowheads="1"/>
            </p:cNvSpPr>
            <p:nvPr/>
          </p:nvSpPr>
          <p:spPr bwMode="auto">
            <a:xfrm>
              <a:off x="4429124" y="1692469"/>
              <a:ext cx="138300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ctr"/>
              <a:r>
                <a:rPr lang="ru-RU" sz="14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США</a:t>
              </a:r>
            </a:p>
          </p:txBody>
        </p:sp>
      </p:grpSp>
      <p:grpSp>
        <p:nvGrpSpPr>
          <p:cNvPr id="101" name="Группа 100"/>
          <p:cNvGrpSpPr/>
          <p:nvPr/>
        </p:nvGrpSpPr>
        <p:grpSpPr>
          <a:xfrm>
            <a:off x="6011840" y="1966902"/>
            <a:ext cx="1560556" cy="747724"/>
            <a:chOff x="5715008" y="2109778"/>
            <a:chExt cx="1560556" cy="747724"/>
          </a:xfrm>
        </p:grpSpPr>
        <p:grpSp>
          <p:nvGrpSpPr>
            <p:cNvPr id="100" name="Группа 99"/>
            <p:cNvGrpSpPr/>
            <p:nvPr/>
          </p:nvGrpSpPr>
          <p:grpSpPr>
            <a:xfrm>
              <a:off x="5997550" y="2109778"/>
              <a:ext cx="925544" cy="392111"/>
              <a:chOff x="5997550" y="2109778"/>
              <a:chExt cx="925544" cy="392111"/>
            </a:xfrm>
          </p:grpSpPr>
          <p:sp>
            <p:nvSpPr>
              <p:cNvPr id="84" name="AutoShape 26"/>
              <p:cNvSpPr>
                <a:spLocks noChangeArrowheads="1"/>
              </p:cNvSpPr>
              <p:nvPr/>
            </p:nvSpPr>
            <p:spPr bwMode="gray">
              <a:xfrm>
                <a:off x="5997550" y="2109778"/>
                <a:ext cx="925544" cy="392111"/>
              </a:xfrm>
              <a:prstGeom prst="roundRect">
                <a:avLst>
                  <a:gd name="adj" fmla="val 50000"/>
                </a:avLst>
              </a:prstGeom>
              <a:solidFill>
                <a:srgbClr val="C0C0C0"/>
              </a:solidFill>
              <a:ln>
                <a:noFill/>
              </a:ln>
              <a:effectLst>
                <a:outerShdw dist="63500" dir="3187806" algn="ctr" rotWithShape="0">
                  <a:srgbClr val="1C1C1C">
                    <a:alpha val="50000"/>
                  </a:srgbClr>
                </a:outerShdw>
              </a:effectLst>
              <a:extLst>
                <a:ext uri="{91240B29-F687-4F45-9708-019B960494DF}">
                  <a14:hiddenLine xmlns:lc="http://schemas.openxmlformats.org/drawingml/2006/lockedCanvas" xmlns:a14="http://schemas.microsoft.com/office/drawing/2010/main" xmlns="" w="57150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400" kern="0">
                  <a:solidFill>
                    <a:sysClr val="windowText" lastClr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85" name="AutoShape 27"/>
              <p:cNvSpPr>
                <a:spLocks noChangeArrowheads="1"/>
              </p:cNvSpPr>
              <p:nvPr/>
            </p:nvSpPr>
            <p:spPr bwMode="gray">
              <a:xfrm>
                <a:off x="6030888" y="2111321"/>
                <a:ext cx="870351" cy="339768"/>
              </a:xfrm>
              <a:prstGeom prst="roundRect">
                <a:avLst>
                  <a:gd name="adj" fmla="val 50000"/>
                </a:avLst>
              </a:prstGeom>
              <a:blipFill>
                <a:blip r:embed="rId11" cstate="print"/>
                <a:stretch>
                  <a:fillRect/>
                </a:stretch>
              </a:blipFill>
              <a:ln w="9525" algn="ctr">
                <a:solidFill>
                  <a:srgbClr val="F8F8F8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400" kern="0">
                  <a:solidFill>
                    <a:sysClr val="windowText" lastClr="000000"/>
                  </a:solidFill>
                  <a:latin typeface="+mn-lt"/>
                  <a:cs typeface="+mn-cs"/>
                </a:endParaRPr>
              </a:p>
            </p:txBody>
          </p:sp>
        </p:grpSp>
        <p:sp>
          <p:nvSpPr>
            <p:cNvPr id="86" name="TextBox 156"/>
            <p:cNvSpPr txBox="1">
              <a:spLocks noChangeArrowheads="1"/>
            </p:cNvSpPr>
            <p:nvPr/>
          </p:nvSpPr>
          <p:spPr bwMode="auto">
            <a:xfrm>
              <a:off x="5715008" y="2549725"/>
              <a:ext cx="156055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ctr"/>
              <a:r>
                <a:rPr lang="ru-RU" sz="14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Азербайджан</a:t>
              </a:r>
            </a:p>
          </p:txBody>
        </p:sp>
      </p:grpSp>
      <p:grpSp>
        <p:nvGrpSpPr>
          <p:cNvPr id="102" name="Группа 101"/>
          <p:cNvGrpSpPr/>
          <p:nvPr/>
        </p:nvGrpSpPr>
        <p:grpSpPr>
          <a:xfrm>
            <a:off x="6831268" y="2835477"/>
            <a:ext cx="1384070" cy="736405"/>
            <a:chOff x="6474078" y="3143254"/>
            <a:chExt cx="1384070" cy="736405"/>
          </a:xfrm>
        </p:grpSpPr>
        <p:sp>
          <p:nvSpPr>
            <p:cNvPr id="88" name="AutoShape 26"/>
            <p:cNvSpPr>
              <a:spLocks noChangeArrowheads="1"/>
            </p:cNvSpPr>
            <p:nvPr/>
          </p:nvSpPr>
          <p:spPr bwMode="gray">
            <a:xfrm>
              <a:off x="6643702" y="3143254"/>
              <a:ext cx="925544" cy="392110"/>
            </a:xfrm>
            <a:prstGeom prst="roundRect">
              <a:avLst>
                <a:gd name="adj" fmla="val 50000"/>
              </a:avLst>
            </a:prstGeom>
            <a:solidFill>
              <a:srgbClr val="C0C0C0"/>
            </a:solidFill>
            <a:ln>
              <a:noFill/>
            </a:ln>
            <a:effectLst>
              <a:outerShdw dist="63500" dir="3187806" algn="ctr" rotWithShape="0">
                <a:srgbClr val="1C1C1C">
                  <a:alpha val="50000"/>
                </a:srgbClr>
              </a:outerShdw>
            </a:effectLst>
            <a:extLst>
              <a:ext uri="{91240B29-F687-4F45-9708-019B960494DF}">
                <a14:hiddenLine xmlns:lc="http://schemas.openxmlformats.org/drawingml/2006/lockedCanvas" xmlns:a14="http://schemas.microsoft.com/office/drawing/2010/main" xmlns="" w="57150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kern="0">
                <a:solidFill>
                  <a:sysClr val="windowText" lastClr="000000"/>
                </a:solidFill>
                <a:latin typeface="+mn-lt"/>
                <a:cs typeface="+mn-cs"/>
              </a:endParaRPr>
            </a:p>
          </p:txBody>
        </p:sp>
        <p:sp>
          <p:nvSpPr>
            <p:cNvPr id="89" name="AutoShape 27"/>
            <p:cNvSpPr>
              <a:spLocks noChangeArrowheads="1"/>
            </p:cNvSpPr>
            <p:nvPr/>
          </p:nvSpPr>
          <p:spPr bwMode="gray">
            <a:xfrm>
              <a:off x="6672238" y="3163833"/>
              <a:ext cx="870351" cy="339768"/>
            </a:xfrm>
            <a:prstGeom prst="roundRect">
              <a:avLst>
                <a:gd name="adj" fmla="val 50000"/>
              </a:avLst>
            </a:prstGeom>
            <a:blipFill>
              <a:blip r:embed="rId12" cstate="print"/>
              <a:stretch>
                <a:fillRect/>
              </a:stretch>
            </a:blipFill>
            <a:ln w="9525" algn="ctr">
              <a:solidFill>
                <a:srgbClr val="F8F8F8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kern="0">
                <a:solidFill>
                  <a:sysClr val="windowText" lastClr="000000"/>
                </a:solidFill>
                <a:latin typeface="+mn-lt"/>
                <a:cs typeface="+mn-cs"/>
              </a:endParaRPr>
            </a:p>
          </p:txBody>
        </p:sp>
        <p:sp>
          <p:nvSpPr>
            <p:cNvPr id="90" name="TextBox 160"/>
            <p:cNvSpPr txBox="1">
              <a:spLocks noChangeArrowheads="1"/>
            </p:cNvSpPr>
            <p:nvPr/>
          </p:nvSpPr>
          <p:spPr bwMode="auto">
            <a:xfrm>
              <a:off x="6474078" y="3571882"/>
              <a:ext cx="138407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ctr"/>
              <a:r>
                <a:rPr lang="ru-RU" sz="14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Белоруссия</a:t>
              </a:r>
            </a:p>
          </p:txBody>
        </p:sp>
      </p:grpSp>
      <p:grpSp>
        <p:nvGrpSpPr>
          <p:cNvPr id="103" name="Группа 102"/>
          <p:cNvGrpSpPr/>
          <p:nvPr/>
        </p:nvGrpSpPr>
        <p:grpSpPr>
          <a:xfrm>
            <a:off x="6188326" y="3714758"/>
            <a:ext cx="1384070" cy="727101"/>
            <a:chOff x="6188326" y="4273541"/>
            <a:chExt cx="1384070" cy="727101"/>
          </a:xfrm>
        </p:grpSpPr>
        <p:sp>
          <p:nvSpPr>
            <p:cNvPr id="92" name="AutoShape 26"/>
            <p:cNvSpPr>
              <a:spLocks noChangeArrowheads="1"/>
            </p:cNvSpPr>
            <p:nvPr/>
          </p:nvSpPr>
          <p:spPr bwMode="gray">
            <a:xfrm>
              <a:off x="6383313" y="4273541"/>
              <a:ext cx="925544" cy="392110"/>
            </a:xfrm>
            <a:prstGeom prst="roundRect">
              <a:avLst>
                <a:gd name="adj" fmla="val 50000"/>
              </a:avLst>
            </a:prstGeom>
            <a:solidFill>
              <a:srgbClr val="C0C0C0"/>
            </a:solidFill>
            <a:ln>
              <a:noFill/>
            </a:ln>
            <a:effectLst>
              <a:outerShdw dist="63500" dir="3187806" algn="ctr" rotWithShape="0">
                <a:srgbClr val="1C1C1C">
                  <a:alpha val="50000"/>
                </a:srgbClr>
              </a:outerShdw>
            </a:effectLst>
            <a:extLst>
              <a:ext uri="{91240B29-F687-4F45-9708-019B960494DF}">
                <a14:hiddenLine xmlns:lc="http://schemas.openxmlformats.org/drawingml/2006/lockedCanvas" xmlns:a14="http://schemas.microsoft.com/office/drawing/2010/main" xmlns="" w="57150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kern="0">
                <a:solidFill>
                  <a:sysClr val="windowText" lastClr="000000"/>
                </a:solidFill>
                <a:latin typeface="+mn-lt"/>
                <a:cs typeface="+mn-cs"/>
              </a:endParaRPr>
            </a:p>
          </p:txBody>
        </p:sp>
        <p:sp>
          <p:nvSpPr>
            <p:cNvPr id="93" name="AutoShape 27"/>
            <p:cNvSpPr>
              <a:spLocks noChangeArrowheads="1"/>
            </p:cNvSpPr>
            <p:nvPr/>
          </p:nvSpPr>
          <p:spPr bwMode="gray">
            <a:xfrm>
              <a:off x="6416650" y="4275083"/>
              <a:ext cx="870351" cy="339768"/>
            </a:xfrm>
            <a:prstGeom prst="roundRect">
              <a:avLst>
                <a:gd name="adj" fmla="val 50000"/>
              </a:avLst>
            </a:prstGeom>
            <a:blipFill>
              <a:blip r:embed="rId13" cstate="print"/>
              <a:stretch>
                <a:fillRect/>
              </a:stretch>
            </a:blipFill>
            <a:ln w="9525" algn="ctr">
              <a:solidFill>
                <a:srgbClr val="F8F8F8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kern="0">
                <a:solidFill>
                  <a:sysClr val="windowText" lastClr="000000"/>
                </a:solidFill>
                <a:latin typeface="+mn-lt"/>
                <a:cs typeface="+mn-cs"/>
              </a:endParaRPr>
            </a:p>
          </p:txBody>
        </p:sp>
        <p:sp>
          <p:nvSpPr>
            <p:cNvPr id="94" name="TextBox 164"/>
            <p:cNvSpPr txBox="1">
              <a:spLocks noChangeArrowheads="1"/>
            </p:cNvSpPr>
            <p:nvPr/>
          </p:nvSpPr>
          <p:spPr bwMode="auto">
            <a:xfrm>
              <a:off x="6188326" y="4692865"/>
              <a:ext cx="138407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ctr"/>
              <a:r>
                <a:rPr lang="ru-RU" sz="14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Украина</a:t>
              </a:r>
            </a:p>
          </p:txBody>
        </p:sp>
      </p:grpSp>
      <p:grpSp>
        <p:nvGrpSpPr>
          <p:cNvPr id="104" name="Группа 103"/>
          <p:cNvGrpSpPr/>
          <p:nvPr/>
        </p:nvGrpSpPr>
        <p:grpSpPr>
          <a:xfrm>
            <a:off x="4689189" y="4357700"/>
            <a:ext cx="1383009" cy="722144"/>
            <a:chOff x="5046379" y="5014903"/>
            <a:chExt cx="1383009" cy="722144"/>
          </a:xfrm>
        </p:grpSpPr>
        <p:sp>
          <p:nvSpPr>
            <p:cNvPr id="96" name="AutoShape 26"/>
            <p:cNvSpPr>
              <a:spLocks noChangeArrowheads="1"/>
            </p:cNvSpPr>
            <p:nvPr/>
          </p:nvSpPr>
          <p:spPr bwMode="gray">
            <a:xfrm>
              <a:off x="5249838" y="5014903"/>
              <a:ext cx="925544" cy="392111"/>
            </a:xfrm>
            <a:prstGeom prst="roundRect">
              <a:avLst>
                <a:gd name="adj" fmla="val 50000"/>
              </a:avLst>
            </a:prstGeom>
            <a:solidFill>
              <a:srgbClr val="C0C0C0"/>
            </a:solidFill>
            <a:ln>
              <a:noFill/>
            </a:ln>
            <a:effectLst>
              <a:outerShdw dist="63500" dir="3187806" algn="ctr" rotWithShape="0">
                <a:srgbClr val="1C1C1C">
                  <a:alpha val="50000"/>
                </a:srgbClr>
              </a:outerShdw>
            </a:effectLst>
            <a:extLst>
              <a:ext uri="{91240B29-F687-4F45-9708-019B960494DF}">
                <a14:hiddenLine xmlns:lc="http://schemas.openxmlformats.org/drawingml/2006/lockedCanvas" xmlns:a14="http://schemas.microsoft.com/office/drawing/2010/main" xmlns="" w="57150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kern="0">
                <a:solidFill>
                  <a:sysClr val="windowText" lastClr="000000"/>
                </a:solidFill>
                <a:latin typeface="+mn-lt"/>
                <a:cs typeface="+mn-cs"/>
              </a:endParaRPr>
            </a:p>
          </p:txBody>
        </p:sp>
        <p:sp>
          <p:nvSpPr>
            <p:cNvPr id="97" name="AutoShape 27"/>
            <p:cNvSpPr>
              <a:spLocks noChangeArrowheads="1"/>
            </p:cNvSpPr>
            <p:nvPr/>
          </p:nvSpPr>
          <p:spPr bwMode="gray">
            <a:xfrm>
              <a:off x="5283175" y="5016446"/>
              <a:ext cx="870351" cy="339768"/>
            </a:xfrm>
            <a:prstGeom prst="roundRect">
              <a:avLst>
                <a:gd name="adj" fmla="val 50000"/>
              </a:avLst>
            </a:prstGeom>
            <a:blipFill>
              <a:blip r:embed="rId14" cstate="print"/>
              <a:stretch>
                <a:fillRect/>
              </a:stretch>
            </a:blipFill>
            <a:ln w="9525" algn="ctr">
              <a:solidFill>
                <a:srgbClr val="F8F8F8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kern="0">
                <a:solidFill>
                  <a:sysClr val="windowText" lastClr="000000"/>
                </a:solidFill>
                <a:latin typeface="+mn-lt"/>
                <a:cs typeface="+mn-cs"/>
              </a:endParaRPr>
            </a:p>
          </p:txBody>
        </p:sp>
        <p:sp>
          <p:nvSpPr>
            <p:cNvPr id="98" name="TextBox 168"/>
            <p:cNvSpPr txBox="1">
              <a:spLocks noChangeArrowheads="1"/>
            </p:cNvSpPr>
            <p:nvPr/>
          </p:nvSpPr>
          <p:spPr bwMode="auto">
            <a:xfrm>
              <a:off x="5046379" y="5429270"/>
              <a:ext cx="138300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ctr"/>
              <a:r>
                <a:rPr lang="ru-RU" sz="14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Китай</a:t>
              </a:r>
            </a:p>
          </p:txBody>
        </p:sp>
      </p:grpSp>
      <p:cxnSp>
        <p:nvCxnSpPr>
          <p:cNvPr id="112" name="Прямая со стрелкой 111"/>
          <p:cNvCxnSpPr/>
          <p:nvPr/>
        </p:nvCxnSpPr>
        <p:spPr>
          <a:xfrm>
            <a:off x="2214546" y="3071816"/>
            <a:ext cx="1714512" cy="1588"/>
          </a:xfrm>
          <a:prstGeom prst="straightConnector1">
            <a:avLst/>
          </a:prstGeom>
          <a:ln w="762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Line 19"/>
          <p:cNvSpPr>
            <a:spLocks noChangeShapeType="1"/>
          </p:cNvSpPr>
          <p:nvPr/>
        </p:nvSpPr>
        <p:spPr bwMode="gray">
          <a:xfrm flipV="1">
            <a:off x="3857620" y="3714758"/>
            <a:ext cx="428628" cy="571504"/>
          </a:xfrm>
          <a:prstGeom prst="line">
            <a:avLst/>
          </a:prstGeom>
          <a:ln w="76200">
            <a:headEnd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lc="http://schemas.openxmlformats.org/drawingml/2006/lockedCanvas" xmlns:a14="http://schemas.microsoft.com/office/drawing/2010/main" xmlns="">
                <a:noFill/>
              </a14:hiddenFill>
            </a:ext>
            <a:ext uri="{AF507438-7753-43E0-B8FC-AC1667EBCBE1}">
              <a14:hiddenEffects xmlns:lc="http://schemas.openxmlformats.org/drawingml/2006/lockedCanvas"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kern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sp>
        <p:nvSpPr>
          <p:cNvPr id="116" name="Line 19"/>
          <p:cNvSpPr>
            <a:spLocks noChangeShapeType="1"/>
          </p:cNvSpPr>
          <p:nvPr/>
        </p:nvSpPr>
        <p:spPr bwMode="gray">
          <a:xfrm flipV="1">
            <a:off x="2857488" y="3429006"/>
            <a:ext cx="1143008" cy="428628"/>
          </a:xfrm>
          <a:prstGeom prst="line">
            <a:avLst/>
          </a:prstGeom>
          <a:ln w="76200">
            <a:headEnd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lc="http://schemas.openxmlformats.org/drawingml/2006/lockedCanvas" xmlns:a14="http://schemas.microsoft.com/office/drawing/2010/main" xmlns="">
                <a:noFill/>
              </a14:hiddenFill>
            </a:ext>
            <a:ext uri="{AF507438-7753-43E0-B8FC-AC1667EBCBE1}">
              <a14:hiddenEffects xmlns:lc="http://schemas.openxmlformats.org/drawingml/2006/lockedCanvas"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kern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grpSp>
        <p:nvGrpSpPr>
          <p:cNvPr id="123" name="Группа 122"/>
          <p:cNvGrpSpPr/>
          <p:nvPr/>
        </p:nvGrpSpPr>
        <p:grpSpPr>
          <a:xfrm flipH="1">
            <a:off x="4857752" y="2143122"/>
            <a:ext cx="2071702" cy="2143140"/>
            <a:chOff x="2366946" y="2295522"/>
            <a:chExt cx="2071702" cy="2143140"/>
          </a:xfrm>
        </p:grpSpPr>
        <p:sp>
          <p:nvSpPr>
            <p:cNvPr id="117" name="Line 19"/>
            <p:cNvSpPr>
              <a:spLocks noChangeShapeType="1"/>
            </p:cNvSpPr>
            <p:nvPr/>
          </p:nvSpPr>
          <p:spPr bwMode="gray">
            <a:xfrm>
              <a:off x="4224334" y="2295522"/>
              <a:ext cx="214314" cy="357190"/>
            </a:xfrm>
            <a:prstGeom prst="line">
              <a:avLst/>
            </a:prstGeom>
            <a:ln w="76200">
              <a:headEnd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lc="http://schemas.openxmlformats.org/drawingml/2006/lockedCanvas" xmlns:a14="http://schemas.microsoft.com/office/drawing/2010/main" xmlns="">
                  <a:noFill/>
                </a14:hiddenFill>
              </a:ext>
              <a:ext uri="{AF507438-7753-43E0-B8FC-AC1667EBCBE1}">
                <a14:hiddenEffects xmlns:lc="http://schemas.openxmlformats.org/drawingml/2006/lockedCanvas"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kern="0">
                <a:solidFill>
                  <a:sysClr val="windowText" lastClr="000000"/>
                </a:solidFill>
                <a:latin typeface="+mn-lt"/>
                <a:cs typeface="+mn-cs"/>
              </a:endParaRPr>
            </a:p>
          </p:txBody>
        </p:sp>
        <p:sp>
          <p:nvSpPr>
            <p:cNvPr id="118" name="Line 19"/>
            <p:cNvSpPr>
              <a:spLocks noChangeShapeType="1"/>
            </p:cNvSpPr>
            <p:nvPr/>
          </p:nvSpPr>
          <p:spPr bwMode="gray">
            <a:xfrm>
              <a:off x="3009888" y="2509836"/>
              <a:ext cx="1143008" cy="357190"/>
            </a:xfrm>
            <a:prstGeom prst="line">
              <a:avLst/>
            </a:prstGeom>
            <a:ln w="76200">
              <a:headEnd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lc="http://schemas.openxmlformats.org/drawingml/2006/lockedCanvas" xmlns:a14="http://schemas.microsoft.com/office/drawing/2010/main" xmlns="">
                  <a:noFill/>
                </a14:hiddenFill>
              </a:ext>
              <a:ext uri="{AF507438-7753-43E0-B8FC-AC1667EBCBE1}">
                <a14:hiddenEffects xmlns:lc="http://schemas.openxmlformats.org/drawingml/2006/lockedCanvas"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kern="0">
                <a:solidFill>
                  <a:sysClr val="windowText" lastClr="000000"/>
                </a:solidFill>
                <a:latin typeface="+mn-lt"/>
                <a:cs typeface="+mn-cs"/>
              </a:endParaRPr>
            </a:p>
          </p:txBody>
        </p:sp>
        <p:cxnSp>
          <p:nvCxnSpPr>
            <p:cNvPr id="119" name="Прямая со стрелкой 118"/>
            <p:cNvCxnSpPr/>
            <p:nvPr/>
          </p:nvCxnSpPr>
          <p:spPr>
            <a:xfrm>
              <a:off x="2366946" y="3224216"/>
              <a:ext cx="1714512" cy="1588"/>
            </a:xfrm>
            <a:prstGeom prst="straightConnector1">
              <a:avLst/>
            </a:prstGeom>
            <a:ln w="76200"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Line 19"/>
            <p:cNvSpPr>
              <a:spLocks noChangeShapeType="1"/>
            </p:cNvSpPr>
            <p:nvPr/>
          </p:nvSpPr>
          <p:spPr bwMode="gray">
            <a:xfrm flipV="1">
              <a:off x="4010020" y="3867158"/>
              <a:ext cx="428628" cy="571504"/>
            </a:xfrm>
            <a:prstGeom prst="line">
              <a:avLst/>
            </a:prstGeom>
            <a:ln w="76200">
              <a:headEnd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lc="http://schemas.openxmlformats.org/drawingml/2006/lockedCanvas" xmlns:a14="http://schemas.microsoft.com/office/drawing/2010/main" xmlns="">
                  <a:noFill/>
                </a14:hiddenFill>
              </a:ext>
              <a:ext uri="{AF507438-7753-43E0-B8FC-AC1667EBCBE1}">
                <a14:hiddenEffects xmlns:lc="http://schemas.openxmlformats.org/drawingml/2006/lockedCanvas"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kern="0">
                <a:solidFill>
                  <a:sysClr val="windowText" lastClr="000000"/>
                </a:solidFill>
                <a:latin typeface="+mn-lt"/>
                <a:cs typeface="+mn-cs"/>
              </a:endParaRPr>
            </a:p>
          </p:txBody>
        </p:sp>
        <p:sp>
          <p:nvSpPr>
            <p:cNvPr id="121" name="Line 19"/>
            <p:cNvSpPr>
              <a:spLocks noChangeShapeType="1"/>
            </p:cNvSpPr>
            <p:nvPr/>
          </p:nvSpPr>
          <p:spPr bwMode="gray">
            <a:xfrm flipV="1">
              <a:off x="3009888" y="3581406"/>
              <a:ext cx="1143008" cy="428628"/>
            </a:xfrm>
            <a:prstGeom prst="line">
              <a:avLst/>
            </a:prstGeom>
            <a:ln w="76200">
              <a:headEnd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lc="http://schemas.openxmlformats.org/drawingml/2006/lockedCanvas" xmlns:a14="http://schemas.microsoft.com/office/drawing/2010/main" xmlns="">
                  <a:noFill/>
                </a14:hiddenFill>
              </a:ext>
              <a:ext uri="{AF507438-7753-43E0-B8FC-AC1667EBCBE1}">
                <a14:hiddenEffects xmlns:lc="http://schemas.openxmlformats.org/drawingml/2006/lockedCanvas"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kern="0">
                <a:solidFill>
                  <a:sysClr val="windowText" lastClr="000000"/>
                </a:solidFill>
                <a:latin typeface="+mn-lt"/>
                <a:cs typeface="+mn-cs"/>
              </a:endParaRPr>
            </a:p>
          </p:txBody>
        </p:sp>
      </p:grpSp>
    </p:spTree>
  </p:cSld>
  <p:clrMapOvr>
    <a:masterClrMapping/>
  </p:clrMapOvr>
  <p:transition spd="med" advClick="0" advTm="10000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35842" name="CorelDRAW" r:id="rId3" imgW="5470560" imgH="5288400" progId="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2377488" y="1071552"/>
            <a:ext cx="4337652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ВНЕУЧЕБНАЯ ДЕЯТЕЛЬНОСТЬ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14282" y="2003231"/>
            <a:ext cx="4429726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Ежегодно в вузе проводится более 20 региональных, всероссийских и международных конференций. Более 7 000 студентов принимают участие в выполнении научных исследований и разработок на базе кафедр и научных центров университета.</a:t>
            </a:r>
            <a:endParaRPr lang="ru-RU" sz="2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61756" y="1347614"/>
            <a:ext cx="87027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Научно-исследовательская работа студентов:</a:t>
            </a:r>
          </a:p>
        </p:txBody>
      </p:sp>
      <p:pic>
        <p:nvPicPr>
          <p:cNvPr id="35843" name="Picture 3" descr="IMG_7849"/>
          <p:cNvPicPr>
            <a:picLocks noChangeAspect="1" noChangeArrowheads="1"/>
          </p:cNvPicPr>
          <p:nvPr/>
        </p:nvPicPr>
        <p:blipFill>
          <a:blip r:embed="rId4" cstate="print"/>
          <a:srcRect r="10344"/>
          <a:stretch>
            <a:fillRect/>
          </a:stretch>
        </p:blipFill>
        <p:spPr bwMode="auto">
          <a:xfrm>
            <a:off x="7063421" y="1923678"/>
            <a:ext cx="1944216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4" descr="Лаборатория технологических жидкостей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93768" y="1923678"/>
            <a:ext cx="1925637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5" descr="Многоканальная система сбора и обработки информации Scadas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85830" y="3478559"/>
            <a:ext cx="1933575" cy="154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6" descr="Общая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63421" y="3489672"/>
            <a:ext cx="1944687" cy="153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12000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36866" name="CorelDRAW" r:id="rId3" imgW="5470560" imgH="5288400" progId="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2377488" y="1071552"/>
            <a:ext cx="4337652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ВНЕУЧЕБНАЯ ДЕЯТЕЛЬНОСТЬ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14282" y="1931223"/>
            <a:ext cx="4429726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Студенты ПГТУ успешно представляют университет на всероссийских олимпиадах по сопротивлению материалов, высшей математике, инженерной и компьютерной графике, физике, прикладной механике, компьютерным технологиям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61756" y="1347614"/>
            <a:ext cx="87027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Научно-исследовательская работа студентов:</a:t>
            </a:r>
          </a:p>
        </p:txBody>
      </p:sp>
      <p:pic>
        <p:nvPicPr>
          <p:cNvPr id="36867" name="Picture 3" descr="IMG_246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1869844"/>
            <a:ext cx="4073699" cy="3054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12000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55298" name="CorelDRAW" r:id="rId3" imgW="5470560" imgH="5288400" progId="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163042" y="1071552"/>
            <a:ext cx="6766544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ТВОРЧЕСКИЕ КОЛЛЕКТИВЫ И ОБЪЕДИНЕНИЯ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14282" y="1779662"/>
            <a:ext cx="867819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Многократный обладатель Гран-при всероссийских и международных фестивалей, обладатель Гран-при Всероссийского праздника русского </a:t>
            </a:r>
          </a:p>
          <a:p>
            <a:pPr algn="just"/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танца на приз Т.А.Устиновой.  Участник </a:t>
            </a:r>
          </a:p>
          <a:p>
            <a:pPr algn="just"/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празднования 60-летия Победы на </a:t>
            </a:r>
          </a:p>
          <a:p>
            <a:pPr algn="just"/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Красной площади, Дельфийских игр, </a:t>
            </a:r>
          </a:p>
          <a:p>
            <a:pPr algn="just"/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XI и XII фестиваля молодежи и студентов, </a:t>
            </a:r>
          </a:p>
          <a:p>
            <a:pPr algn="just"/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фестиваля «Салют победы».</a:t>
            </a:r>
          </a:p>
          <a:p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Руководители ансамбля – </a:t>
            </a:r>
          </a:p>
          <a:p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Лауреат Премии Правительства РФ</a:t>
            </a:r>
          </a:p>
          <a:p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Любовь Николаева и Юрий Николаев.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61756" y="1347614"/>
            <a:ext cx="87027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Хореографический ансамбль «Солнечная радуга»</a:t>
            </a:r>
          </a:p>
        </p:txBody>
      </p:sp>
      <p:pic>
        <p:nvPicPr>
          <p:cNvPr id="55299" name="Рисунок 2" descr="C:\Documents and Settings\All Users\Документы\фото на УВР\радуга.JPG"/>
          <p:cNvPicPr>
            <a:picLocks noChangeAspect="1" noChangeArrowheads="1"/>
          </p:cNvPicPr>
          <p:nvPr/>
        </p:nvPicPr>
        <p:blipFill>
          <a:blip r:embed="rId4" cstate="print"/>
          <a:srcRect t="2857" b="2857"/>
          <a:stretch>
            <a:fillRect/>
          </a:stretch>
        </p:blipFill>
        <p:spPr bwMode="auto">
          <a:xfrm>
            <a:off x="4932040" y="2491874"/>
            <a:ext cx="4032448" cy="2528148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2000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58370" name="CorelDRAW" r:id="rId3" imgW="5470560" imgH="5288400" progId="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163042" y="1071552"/>
            <a:ext cx="6766544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ТВОРЧЕСКИЕ КОЛЛЕКТИВЫ И ОБЪЕДИНЕНИЯ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14282" y="1931223"/>
            <a:ext cx="500579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Дата рождения театра «Арлекин» - </a:t>
            </a:r>
          </a:p>
          <a:p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29 декабря 1973 года. </a:t>
            </a:r>
          </a:p>
          <a:p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Отец-основатель театра – Игорь </a:t>
            </a:r>
            <a:r>
              <a:rPr lang="ru-RU" sz="2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Тернавский</a:t>
            </a: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ныне художественный руководитель Пермского театра кукол.</a:t>
            </a:r>
          </a:p>
          <a:p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Сегодня театром руководит </a:t>
            </a:r>
          </a:p>
          <a:p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заслуженный работник культуры России Лев Катаев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61756" y="1347614"/>
            <a:ext cx="87027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Театр-студия «Арлекин»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 l="9885" t="4291" r="4828"/>
          <a:stretch>
            <a:fillRect/>
          </a:stretch>
        </p:blipFill>
        <p:spPr bwMode="auto">
          <a:xfrm>
            <a:off x="5322860" y="1889467"/>
            <a:ext cx="3641628" cy="3064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12000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89090" name="CorelDRAW" r:id="rId3" imgW="5470560" imgH="5288400" progId="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163042" y="1071552"/>
            <a:ext cx="6766544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ТВОРЧЕСКИЕ КОЛЛЕКТИВЫ И ОБЪЕДИНЕНИЯ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14282" y="2130059"/>
            <a:ext cx="4285710" cy="2529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2147888" algn="l"/>
              </a:tabLst>
            </a:pP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Существует с 1983 года.  </a:t>
            </a:r>
          </a:p>
          <a:p>
            <a:pPr>
              <a:tabLst>
                <a:tab pos="2147888" algn="l"/>
              </a:tabLst>
            </a:pP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Основатель и руководитель студии – Почетный работник общего образования, Лауреат Всесоюзного фестиваля народного творчества Надеждина Елена Александровна.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61756" y="1397965"/>
            <a:ext cx="87027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Фольклорный ансамбль «</a:t>
            </a:r>
            <a:r>
              <a:rPr lang="ru-RU" sz="24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Радольница</a:t>
            </a:r>
            <a:r>
              <a:rPr lang="ru-RU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»</a:t>
            </a:r>
          </a:p>
        </p:txBody>
      </p:sp>
      <p:pic>
        <p:nvPicPr>
          <p:cNvPr id="43011" name="Рисунок 6" descr="C:\Documents and Settings\All Users\Документы\фото на УВР\радольниц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14509" y="1995686"/>
            <a:ext cx="4449979" cy="2736304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2000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41986" name="CorelDRAW" r:id="rId3" imgW="5470560" imgH="5288400" progId="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163042" y="1071552"/>
            <a:ext cx="6766544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ТВОРЧЕСКИЕ КОЛЛЕКТИВЫ И ОБЪЕДИНЕНИЯ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14282" y="1747718"/>
            <a:ext cx="875020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Начал свою историю с 1978 года. Художественный руководитель, заслуженный работник культуры России Валерий Цыганов. Дипломант многих фестивалей и конкурсов, хор ведет большую концертно-просветительскую работу, объединяя увлеченных музыкой людей. </a:t>
            </a:r>
          </a:p>
          <a:p>
            <a:pPr algn="just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Обладатель звания «Народный</a:t>
            </a:r>
          </a:p>
          <a:p>
            <a:pPr algn="just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самодеятельный коллектив». </a:t>
            </a:r>
          </a:p>
          <a:p>
            <a:pPr algn="just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Дипломант Всероссийского хорового </a:t>
            </a:r>
          </a:p>
          <a:p>
            <a:pPr algn="just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общества, Большого театра Союза ССР, </a:t>
            </a:r>
          </a:p>
          <a:p>
            <a:pPr algn="just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Союза композиторов СССР. </a:t>
            </a:r>
          </a:p>
          <a:p>
            <a:pPr algn="just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Неоднократный лауреат Краевого </a:t>
            </a:r>
          </a:p>
          <a:p>
            <a:pPr algn="just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фестиваля «Студенческая театральная </a:t>
            </a:r>
          </a:p>
          <a:p>
            <a:pPr algn="just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весна».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61756" y="1397965"/>
            <a:ext cx="86307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Камерный хор преподавателей и сотрудников ПГТУ</a:t>
            </a:r>
          </a:p>
        </p:txBody>
      </p:sp>
      <p:pic>
        <p:nvPicPr>
          <p:cNvPr id="41987" name="Рисунок 5" descr="C:\Documents and Settings\All Users\Документы\фото на УВР\хор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77695" y="2715766"/>
            <a:ext cx="4858802" cy="2304256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2000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61442" name="CorelDRAW" r:id="rId3" imgW="5470560" imgH="5288400" progId="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163042" y="1071552"/>
            <a:ext cx="6766544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ТВОРЧЕСКИЕ КОЛЛЕКТИВЫ И ОБЪЕДИНЕНИЯ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26406" y="1390005"/>
            <a:ext cx="8666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Клуб КВН</a:t>
            </a: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179512" y="1737729"/>
            <a:ext cx="3888432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Руководитель Юлия Гуляева.</a:t>
            </a:r>
          </a:p>
          <a:p>
            <a:pPr algn="just"/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Включает в себя команды факультетов ПГТУ.</a:t>
            </a:r>
          </a:p>
          <a:p>
            <a:pPr algn="just"/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Ежегодно проводится Турнир КВН ПГТУ. </a:t>
            </a:r>
          </a:p>
          <a:p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Сборная команда КВН ПГТУ дважды становилась победителем Чемпионата КВН </a:t>
            </a:r>
            <a:r>
              <a:rPr lang="ru-RU" sz="2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Прикамья</a:t>
            </a: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!</a:t>
            </a:r>
          </a:p>
        </p:txBody>
      </p:sp>
      <p:pic>
        <p:nvPicPr>
          <p:cNvPr id="61443" name="Рисунок 9" descr="C:\Documents and Settings\All Users\Документы\фото на УВР\квн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54508" y="1923678"/>
            <a:ext cx="4846866" cy="2875781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0000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68610" name="CorelDRAW" r:id="rId3" imgW="5470560" imgH="5288400" progId="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163042" y="1071552"/>
            <a:ext cx="6766544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ВНЕУЧЕБНАЯ ДЕЯТЕЛЬНОСТЬ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26406" y="1390005"/>
            <a:ext cx="8666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Студенческое самоуправление</a:t>
            </a: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214282" y="1737729"/>
            <a:ext cx="8750206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университете работает студенческий совет, деятельность которого направлена на развитие добровольчества, разработку и реализацию социальных и </a:t>
            </a:r>
            <a:r>
              <a:rPr lang="ru-RU" sz="21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бизнес-проектов</a:t>
            </a:r>
            <a:r>
              <a:rPr lang="ru-RU" sz="2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</a:p>
          <a:p>
            <a:pPr algn="just"/>
            <a:r>
              <a:rPr lang="ru-RU" sz="2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адаптацию студентов младших </a:t>
            </a:r>
          </a:p>
          <a:p>
            <a:pPr algn="just"/>
            <a:r>
              <a:rPr lang="ru-RU" sz="2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курсов. </a:t>
            </a:r>
          </a:p>
          <a:p>
            <a:pPr algn="just"/>
            <a:r>
              <a:rPr lang="ru-RU" sz="2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Большой популярностью пользуются </a:t>
            </a:r>
          </a:p>
          <a:p>
            <a:pPr algn="just"/>
            <a:r>
              <a:rPr lang="ru-RU" sz="2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 студентов обучающие семинары по</a:t>
            </a:r>
          </a:p>
          <a:p>
            <a:pPr algn="just"/>
            <a:r>
              <a:rPr lang="ru-RU" sz="2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программе «Школа лидера».</a:t>
            </a:r>
          </a:p>
        </p:txBody>
      </p:sp>
      <p:pic>
        <p:nvPicPr>
          <p:cNvPr id="68611" name="Рисунок 1" descr="C:\Documents and Settings\anivanova\Local Settings\Temporary Internet Files\Content.Word\PA05778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2475442"/>
            <a:ext cx="4286946" cy="2505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12000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46082" name="CorelDRAW" r:id="rId3" imgW="5470560" imgH="5288400" progId="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163042" y="1071552"/>
            <a:ext cx="6766544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ТВОРЧЕСКИЕ КОЛЛЕКТИВЫ И ОБЪЕДИНЕНИЯ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8544" y="1779662"/>
            <a:ext cx="6727712" cy="320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Среди студентов-спортсменов – мастера спорта международного класса, мастера спорта России, сотни кандидатов в мастера спорта и перворазрядников. Сборные команды ПГТУ по различным видам спорта становилась победителями и призерами соревнований самого высокого, в том числе и международного уровня.</a:t>
            </a:r>
          </a:p>
          <a:p>
            <a:pPr algn="just">
              <a:spcBef>
                <a:spcPct val="20000"/>
              </a:spcBef>
            </a:pP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Директор спортклуба «Политехник» – Татьяна </a:t>
            </a:r>
            <a:r>
              <a:rPr lang="ru-RU" sz="2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Файвусович</a:t>
            </a: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242650" y="1397965"/>
            <a:ext cx="46153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Спортивный клуб «Политехник»</a:t>
            </a:r>
          </a:p>
        </p:txBody>
      </p: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6876256" y="3795886"/>
            <a:ext cx="2304256" cy="1298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20000"/>
              </a:spcBef>
            </a:pPr>
            <a:r>
              <a:rPr lang="ru-RU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Садилов Илья</a:t>
            </a:r>
          </a:p>
          <a:p>
            <a:pPr algn="ctr">
              <a:spcBef>
                <a:spcPct val="20000"/>
              </a:spcBef>
            </a:pPr>
            <a:r>
              <a:rPr lang="ru-RU" sz="1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Чемпион Европы и серебряный призер первенства мира по универсальному бою среди молодежи</a:t>
            </a:r>
          </a:p>
        </p:txBody>
      </p:sp>
      <p:pic>
        <p:nvPicPr>
          <p:cNvPr id="46083" name="Picture 3" descr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61696" y="1856726"/>
            <a:ext cx="1558776" cy="193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15000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69634" name="CorelDRAW" r:id="rId3" imgW="5470560" imgH="5288400" progId="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163042" y="1071552"/>
            <a:ext cx="6766544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ТВОРЧЕСКИЕ КОЛЛЕКТИВЫ И ОБЪЕДИНЕНИЯ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242650" y="1397965"/>
            <a:ext cx="46153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Спортивный клуб «Политехник»</a:t>
            </a:r>
          </a:p>
        </p:txBody>
      </p: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143000" y="2284586"/>
            <a:ext cx="3780928" cy="2231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ts val="600"/>
              </a:spcBef>
            </a:pP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Сборная команда ПГТУ</a:t>
            </a:r>
          </a:p>
          <a:p>
            <a:pPr algn="ctr">
              <a:spcBef>
                <a:spcPts val="600"/>
              </a:spcBef>
            </a:pP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 по баскетболу «Политехник»</a:t>
            </a:r>
          </a:p>
          <a:p>
            <a:pPr algn="ctr">
              <a:spcBef>
                <a:spcPts val="600"/>
              </a:spcBef>
            </a:pPr>
            <a:r>
              <a:rPr lang="ru-RU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победитель Всероссийской Универсиады 2010 г. и </a:t>
            </a:r>
          </a:p>
          <a:p>
            <a:pPr algn="ctr">
              <a:spcBef>
                <a:spcPts val="600"/>
              </a:spcBef>
            </a:pPr>
            <a:r>
              <a:rPr lang="ru-RU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Первенства Приволжского Федерального округа</a:t>
            </a:r>
          </a:p>
        </p:txBody>
      </p:sp>
      <p:pic>
        <p:nvPicPr>
          <p:cNvPr id="69635" name="Picture 3" descr="чемпионы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75744" y="1915145"/>
            <a:ext cx="5060752" cy="3032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12000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31746" name="CorelDRAW" r:id="rId3" imgW="5470560" imgH="5288400" progId="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2377488" y="1071552"/>
            <a:ext cx="4337652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КОНТАКТНАЯ ИНФОРМАЦИЯ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1412969"/>
            <a:ext cx="8429684" cy="3373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MAIL . . . . . . . . . . . . . . . . . . . . . . . . . . . . . . . . . . . . . . . . . . . . . . . . . .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kanc@pstu.ru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INTERNET . . . . . . . . . . . . . . . . . . . . . . . . . . . . . . . . . . . . . . . . . . . . . . .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www.pstu.ru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КАНЦЕЛЯРИЯ . . .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. . . . . . . . . . . . . . . . . . . . . .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. . . . . . . . . . . . . . . . . . . 2-198-070,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каб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241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ПРИЕМНАЯ КОМИССИЯ . . . . . . . . . . . . . .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. . . . . . . . . . . . . . . . . . . .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2-198-065,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каб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170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ПОДГОТОВИТЕЛЬНЫЕ КУРСЫ .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. . . . . . . . . . . . . . . . . . . . .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. . . . . . . . 2-198-177,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каб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339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МЕЖВУЗОВСКИЙ КАДРОВЫЙ ЦЕНТР .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. . . . . . . . . . . . . . . . . . . .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. . 2-198-109,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каб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324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ОТДЕЛ АСПИРАНТУРЫ . . . . . . . . . . . . . . . .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. . . . . . . . . . . . . . . . . . . .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2-198-157,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каб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340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ОТДЕЛ ПРАКТИКИ И ДОПОЛНИТЕЛЬНОГО ОБРАЗОВАНИЯ . . . .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. .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2-198-474,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каб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238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Click="0" advTm="15000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val="0070C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p:oleObj spid="_x0000_s47106" name="CorelDRAW" r:id="rId3" imgW="5470560" imgH="5288400" progId="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2377488" y="1071552"/>
            <a:ext cx="4337652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КОНТАКТНАЯ ИНФОРМАЦИЯ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476600"/>
            <a:ext cx="8715436" cy="3524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АВТОДОРОЖНЫЙ  . . . . . . . . . . . . . . . . . . . . . . 2-391-492 (комплекс, корпус АДФ,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каб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202)</a:t>
            </a:r>
          </a:p>
          <a:p>
            <a:pPr>
              <a:spcAft>
                <a:spcPts val="300"/>
              </a:spcAft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АЭРОКОСМИЧЕСКИЙ . . . . . . . . . . . . . . . . . . . . . . 2-391-224 (комплекс, корпус Д,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каб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206)</a:t>
            </a:r>
          </a:p>
          <a:p>
            <a:pPr>
              <a:spcAft>
                <a:spcPts val="300"/>
              </a:spcAft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ГОРНО-НЕФТЯНОЙ . . . . . . . . . . . . . . . . . . . . . . . . . . . . . . . . .  2-198-423 (гл. корпус,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каб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216)</a:t>
            </a:r>
          </a:p>
          <a:p>
            <a:pPr>
              <a:spcAft>
                <a:spcPts val="300"/>
              </a:spcAft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ГУМАНИТАРНЫЙ . . . . . . . . . . . . . . . . . . . . . . . . . . 2-198-174 (гл. корпус, корпус А,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каб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213)</a:t>
            </a:r>
          </a:p>
          <a:p>
            <a:pPr>
              <a:spcAft>
                <a:spcPts val="300"/>
              </a:spcAft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ДИСТАНЦИОННЫХ ОБРАЗОВАТЕЛЬНЫХ </a:t>
            </a:r>
          </a:p>
          <a:p>
            <a:pPr>
              <a:spcAft>
                <a:spcPts val="300"/>
              </a:spcAft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ТЕХНОЛОГИЙ . . . . . . . . . . . . . . . . . . . . . . . . . . . . . . . . . . . . . . 2-198-506 (гл. корпус,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каб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151)</a:t>
            </a:r>
          </a:p>
          <a:p>
            <a:pPr>
              <a:spcAft>
                <a:spcPts val="300"/>
              </a:spcAft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МЕХАНИКО-ТЕХНОЛОГИЧЕСКИЙ . . . . . . . . . . . .  2-198-485 (гл. корпус, корпус А,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каб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208)</a:t>
            </a:r>
          </a:p>
          <a:p>
            <a:pPr>
              <a:spcAft>
                <a:spcPts val="300"/>
              </a:spcAft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ПРИКЛАДНОЙ МАТЕМАТИКИ И МЕХАНИКИ . . . 2-391-303 (комплекс, корпус В,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каб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311)</a:t>
            </a:r>
          </a:p>
          <a:p>
            <a:pPr>
              <a:spcAft>
                <a:spcPts val="300"/>
              </a:spcAft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СТРОИТЕЛЬНЫЙ . . . . . . . . . . . . . . . . . . 2-411-670 (корпус 4, ул. Куйбышева, 109,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каб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310)</a:t>
            </a:r>
          </a:p>
          <a:p>
            <a:pPr>
              <a:spcAft>
                <a:spcPts val="300"/>
              </a:spcAft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ХИМИКОТЕХНОЛОГИЧЕСКИЙ . . . . . . . . . . . . . . . 2-391-646 (ком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плекс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кор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пус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Б,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каб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307)</a:t>
            </a:r>
          </a:p>
          <a:p>
            <a:pPr>
              <a:spcAft>
                <a:spcPts val="300"/>
              </a:spcAft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ЭЛЕКТРОТЕХНИЧЕСКИЙ . . . . . . . . . . . . . . . . . . .  2-391-855 (ком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плекс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кор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пус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А,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каб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215)</a:t>
            </a:r>
          </a:p>
        </p:txBody>
      </p:sp>
    </p:spTree>
  </p:cSld>
  <p:clrMapOvr>
    <a:masterClrMapping/>
  </p:clrMapOvr>
  <p:transition spd="med" advClick="0" advTm="1800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894</TotalTime>
  <Words>1783</Words>
  <Application>Microsoft Office PowerPoint</Application>
  <PresentationFormat>Экран (16:9)</PresentationFormat>
  <Paragraphs>371</Paragraphs>
  <Slides>33</Slides>
  <Notes>8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5" baseType="lpstr">
      <vt:lpstr>Тема Office</vt:lpstr>
      <vt:lpstr>CorelDRAW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Юрий</dc:creator>
  <cp:lastModifiedBy>Юрий</cp:lastModifiedBy>
  <cp:revision>125</cp:revision>
  <dcterms:created xsi:type="dcterms:W3CDTF">2010-01-27T08:58:13Z</dcterms:created>
  <dcterms:modified xsi:type="dcterms:W3CDTF">2011-02-11T05:43:52Z</dcterms:modified>
</cp:coreProperties>
</file>