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8" r:id="rId3"/>
    <p:sldId id="285" r:id="rId4"/>
    <p:sldId id="286" r:id="rId5"/>
    <p:sldId id="300" r:id="rId6"/>
    <p:sldId id="287" r:id="rId7"/>
    <p:sldId id="288" r:id="rId8"/>
    <p:sldId id="293" r:id="rId9"/>
    <p:sldId id="294" r:id="rId10"/>
    <p:sldId id="295" r:id="rId11"/>
    <p:sldId id="297" r:id="rId12"/>
    <p:sldId id="29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9500"/>
    <a:srgbClr val="FFD44B"/>
    <a:srgbClr val="4F81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98" autoAdjust="0"/>
  </p:normalViewPr>
  <p:slideViewPr>
    <p:cSldViewPr>
      <p:cViewPr>
        <p:scale>
          <a:sx n="75" d="100"/>
          <a:sy n="75" d="100"/>
        </p:scale>
        <p:origin x="-282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08706-1E8F-4AD3-9B2B-9142635541F2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3EF5A5-B0D7-4B37-B68A-7A0493872707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до </a:t>
          </a:r>
        </a:p>
        <a:p>
          <a:r>
            <a:rPr lang="ru-RU" sz="28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12 000 руб.</a:t>
          </a:r>
          <a:endParaRPr lang="ru-RU" sz="2800" dirty="0">
            <a:ln>
              <a:solidFill>
                <a:schemeClr val="bg1"/>
              </a:solidFill>
            </a:ln>
            <a:solidFill>
              <a:schemeClr val="bg1"/>
            </a:solidFill>
          </a:endParaRPr>
        </a:p>
      </dgm:t>
    </dgm:pt>
    <dgm:pt modelId="{280F987E-16A9-44AF-8D78-EAC96689440F}" type="parTrans" cxnId="{25D2AF12-0093-4931-9684-DA223EF82027}">
      <dgm:prSet/>
      <dgm:spPr/>
      <dgm:t>
        <a:bodyPr/>
        <a:lstStyle/>
        <a:p>
          <a:endParaRPr lang="ru-RU"/>
        </a:p>
      </dgm:t>
    </dgm:pt>
    <dgm:pt modelId="{D6D62A15-1E6E-4757-A8CA-260DF96DE3F0}" type="sibTrans" cxnId="{25D2AF12-0093-4931-9684-DA223EF82027}">
      <dgm:prSet/>
      <dgm:spPr/>
      <dgm:t>
        <a:bodyPr/>
        <a:lstStyle/>
        <a:p>
          <a:endParaRPr lang="ru-RU"/>
        </a:p>
      </dgm:t>
    </dgm:pt>
    <dgm:pt modelId="{FB989271-87DD-40A0-878D-C15ABE6D797C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Учишься только на «отлично» </a:t>
          </a:r>
        </a:p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690 р.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44464B33-8EBD-4E8D-B9DD-A722CCFD0522}" type="parTrans" cxnId="{28D24E5F-5A11-4194-A6B8-057A9E87C874}">
      <dgm:prSet/>
      <dgm:spPr/>
      <dgm:t>
        <a:bodyPr/>
        <a:lstStyle/>
        <a:p>
          <a:endParaRPr lang="ru-RU"/>
        </a:p>
      </dgm:t>
    </dgm:pt>
    <dgm:pt modelId="{26641A6A-BC1E-466C-B6D8-223DAFE7075F}" type="sibTrans" cxnId="{28D24E5F-5A11-4194-A6B8-057A9E87C874}">
      <dgm:prSet/>
      <dgm:spPr/>
      <dgm:t>
        <a:bodyPr/>
        <a:lstStyle/>
        <a:p>
          <a:endParaRPr lang="ru-RU"/>
        </a:p>
      </dgm:t>
    </dgm:pt>
    <dgm:pt modelId="{B8524A22-1D30-4D49-8B67-05E4AA6BFB57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Базовая стипендия</a:t>
          </a:r>
        </a:p>
        <a:p>
          <a:r>
            <a:rPr lang="ru-RU" sz="1800" b="1" dirty="0" smtClean="0">
              <a:latin typeface="Arial" pitchFamily="34" charset="0"/>
              <a:cs typeface="Arial" pitchFamily="34" charset="0"/>
            </a:rPr>
            <a:t> 1 380 р.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7E873AD8-6A7A-4ECB-B808-CEFB39C62E6B}" type="parTrans" cxnId="{E51C02A0-19C4-43D7-B99C-E3F563779407}">
      <dgm:prSet/>
      <dgm:spPr/>
      <dgm:t>
        <a:bodyPr/>
        <a:lstStyle/>
        <a:p>
          <a:endParaRPr lang="ru-RU"/>
        </a:p>
      </dgm:t>
    </dgm:pt>
    <dgm:pt modelId="{7BBF35D7-CACD-4CFF-AF3F-7793C3F68566}" type="sibTrans" cxnId="{E51C02A0-19C4-43D7-B99C-E3F563779407}">
      <dgm:prSet/>
      <dgm:spPr/>
      <dgm:t>
        <a:bodyPr/>
        <a:lstStyle/>
        <a:p>
          <a:endParaRPr lang="ru-RU"/>
        </a:p>
      </dgm:t>
    </dgm:pt>
    <dgm:pt modelId="{23E07893-89B9-4AAC-94FD-02376E770656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Стипендия губернатора «225»  </a:t>
          </a:r>
        </a:p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5 000 р.</a:t>
          </a:r>
        </a:p>
      </dgm:t>
    </dgm:pt>
    <dgm:pt modelId="{9CEC2193-177E-455F-A422-0AFAA5CBDA6C}" type="parTrans" cxnId="{A0610958-C7F6-4347-B2CB-247F33413217}">
      <dgm:prSet/>
      <dgm:spPr/>
      <dgm:t>
        <a:bodyPr/>
        <a:lstStyle/>
        <a:p>
          <a:endParaRPr lang="ru-RU"/>
        </a:p>
      </dgm:t>
    </dgm:pt>
    <dgm:pt modelId="{6F698B66-ACDE-4E14-AF7E-CC75D788C080}" type="sibTrans" cxnId="{A0610958-C7F6-4347-B2CB-247F33413217}">
      <dgm:prSet/>
      <dgm:spPr/>
      <dgm:t>
        <a:bodyPr/>
        <a:lstStyle/>
        <a:p>
          <a:endParaRPr lang="ru-RU"/>
        </a:p>
      </dgm:t>
    </dgm:pt>
    <dgm:pt modelId="{EA361A14-1677-4F0F-A042-135C45391181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Стипендия от предприятий </a:t>
          </a:r>
          <a:endParaRPr lang="en-US" sz="1600" b="1" dirty="0" smtClean="0">
            <a:latin typeface="Arial" pitchFamily="34" charset="0"/>
            <a:cs typeface="Arial" pitchFamily="34" charset="0"/>
          </a:endParaRPr>
        </a:p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до 4 000 р.</a:t>
          </a:r>
        </a:p>
      </dgm:t>
    </dgm:pt>
    <dgm:pt modelId="{2FC0AF57-D421-41DD-BBD4-45B1590F5821}" type="parTrans" cxnId="{CED7A0B4-3D04-496F-A1CE-2C6DD3A9CFA7}">
      <dgm:prSet/>
      <dgm:spPr/>
      <dgm:t>
        <a:bodyPr/>
        <a:lstStyle/>
        <a:p>
          <a:endParaRPr lang="ru-RU"/>
        </a:p>
      </dgm:t>
    </dgm:pt>
    <dgm:pt modelId="{2BFA86F7-5D0F-4DDC-B129-234AF22B1D87}" type="sibTrans" cxnId="{CED7A0B4-3D04-496F-A1CE-2C6DD3A9CFA7}">
      <dgm:prSet/>
      <dgm:spPr/>
      <dgm:t>
        <a:bodyPr/>
        <a:lstStyle/>
        <a:p>
          <a:endParaRPr lang="ru-RU"/>
        </a:p>
      </dgm:t>
    </dgm:pt>
    <dgm:pt modelId="{5D425636-3BCD-438C-AB88-FB4B37694615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Научная работа опубликована в журнале </a:t>
          </a:r>
        </a:p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 до 1035</a:t>
          </a:r>
          <a:r>
            <a:rPr lang="ru-RU" sz="1800" b="1" dirty="0" smtClean="0">
              <a:latin typeface="Arial" pitchFamily="34" charset="0"/>
              <a:cs typeface="Arial" pitchFamily="34" charset="0"/>
            </a:rPr>
            <a:t> р.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9FB39CFC-5C07-4A86-BA69-CAB503A3B07B}" type="parTrans" cxnId="{91BC5C63-A8AC-467F-B938-C36C161BA6C2}">
      <dgm:prSet/>
      <dgm:spPr/>
      <dgm:t>
        <a:bodyPr/>
        <a:lstStyle/>
        <a:p>
          <a:endParaRPr lang="ru-RU"/>
        </a:p>
      </dgm:t>
    </dgm:pt>
    <dgm:pt modelId="{B1879511-BD8A-49D4-A6D8-2518F8F2DA88}" type="sibTrans" cxnId="{91BC5C63-A8AC-467F-B938-C36C161BA6C2}">
      <dgm:prSet/>
      <dgm:spPr/>
      <dgm:t>
        <a:bodyPr/>
        <a:lstStyle/>
        <a:p>
          <a:endParaRPr lang="ru-RU"/>
        </a:p>
      </dgm:t>
    </dgm:pt>
    <dgm:pt modelId="{386A4CD9-8E3E-4443-8587-03593069FBA4}">
      <dgm:prSet phldrT="[Текст]" custT="1"/>
      <dgm:spPr/>
      <dgm:t>
        <a:bodyPr/>
        <a:lstStyle/>
        <a:p>
          <a:r>
            <a:rPr lang="ru-RU" sz="1800" b="1" dirty="0" smtClean="0"/>
            <a:t>Курсовая работа по спец.  предмету на «отлично» </a:t>
          </a:r>
          <a:endParaRPr lang="en-US" sz="1800" b="1" dirty="0" smtClean="0"/>
        </a:p>
        <a:p>
          <a:r>
            <a:rPr lang="ru-RU" sz="1800" b="1" dirty="0" smtClean="0"/>
            <a:t>138 р. </a:t>
          </a:r>
          <a:endParaRPr lang="ru-RU" sz="1800" b="1" dirty="0"/>
        </a:p>
      </dgm:t>
    </dgm:pt>
    <dgm:pt modelId="{B698CC01-83CF-4ADB-9EC3-166FB3AF9114}" type="parTrans" cxnId="{D7F63CB8-03D0-4D55-AB92-E199A77E89DF}">
      <dgm:prSet/>
      <dgm:spPr/>
      <dgm:t>
        <a:bodyPr/>
        <a:lstStyle/>
        <a:p>
          <a:endParaRPr lang="ru-RU"/>
        </a:p>
      </dgm:t>
    </dgm:pt>
    <dgm:pt modelId="{F2987514-8D96-4A69-B502-164A3FC4B535}" type="sibTrans" cxnId="{D7F63CB8-03D0-4D55-AB92-E199A77E89DF}">
      <dgm:prSet/>
      <dgm:spPr/>
      <dgm:t>
        <a:bodyPr/>
        <a:lstStyle/>
        <a:p>
          <a:endParaRPr lang="ru-RU"/>
        </a:p>
      </dgm:t>
    </dgm:pt>
    <dgm:pt modelId="{5DFFA644-0443-4C1E-A3B6-2013C1E9CBC5}" type="pres">
      <dgm:prSet presAssocID="{08F08706-1E8F-4AD3-9B2B-9142635541F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67C291-809D-42EA-8C3F-8ACCC8CD6D91}" type="pres">
      <dgm:prSet presAssocID="{AE3EF5A5-B0D7-4B37-B68A-7A0493872707}" presName="centerShape" presStyleLbl="node0" presStyleIdx="0" presStyleCnt="1" custScaleX="102433" custScaleY="101562" custLinFactNeighborX="-4548" custLinFactNeighborY="-4692"/>
      <dgm:spPr/>
      <dgm:t>
        <a:bodyPr/>
        <a:lstStyle/>
        <a:p>
          <a:endParaRPr lang="ru-RU"/>
        </a:p>
      </dgm:t>
    </dgm:pt>
    <dgm:pt modelId="{74EAFA1F-8834-4C29-9CB5-99F57FED80EC}" type="pres">
      <dgm:prSet presAssocID="{44464B33-8EBD-4E8D-B9DD-A722CCFD0522}" presName="parTrans" presStyleLbl="bgSibTrans2D1" presStyleIdx="0" presStyleCnt="6" custAng="32916" custLinFactNeighborX="2737" custLinFactNeighborY="15081"/>
      <dgm:spPr/>
      <dgm:t>
        <a:bodyPr/>
        <a:lstStyle/>
        <a:p>
          <a:endParaRPr lang="ru-RU"/>
        </a:p>
      </dgm:t>
    </dgm:pt>
    <dgm:pt modelId="{9D0230C1-217B-47A2-9918-1E767D3E8F2F}" type="pres">
      <dgm:prSet presAssocID="{FB989271-87DD-40A0-878D-C15ABE6D797C}" presName="node" presStyleLbl="node1" presStyleIdx="0" presStyleCnt="6" custScaleX="106797" custScaleY="93770" custLinFactX="269212" custLinFactY="200000" custLinFactNeighborX="300000" custLinFactNeighborY="283057" custRadScaleRad="94375" custRadScaleInc="-14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7591DA-AEC5-4F1D-AE72-7C01CF30E631}" type="pres">
      <dgm:prSet presAssocID="{7E873AD8-6A7A-4ECB-B808-CEFB39C62E6B}" presName="parTrans" presStyleLbl="bgSibTrans2D1" presStyleIdx="1" presStyleCnt="6" custLinFactNeighborX="4155" custLinFactNeighborY="-11843" custRadScaleRad="153833" custRadScaleInc="0"/>
      <dgm:spPr/>
      <dgm:t>
        <a:bodyPr/>
        <a:lstStyle/>
        <a:p>
          <a:endParaRPr lang="ru-RU"/>
        </a:p>
      </dgm:t>
    </dgm:pt>
    <dgm:pt modelId="{EF0CA0BC-D016-47DE-8DA1-39969251EDC1}" type="pres">
      <dgm:prSet presAssocID="{B8524A22-1D30-4D49-8B67-05E4AA6BFB57}" presName="node" presStyleLbl="node1" presStyleIdx="1" presStyleCnt="6" custScaleX="107757" custScaleY="86747" custLinFactX="35562" custLinFactY="100000" custLinFactNeighborX="100000" custLinFactNeighborY="198135" custRadScaleRad="101066" custRadScaleInc="-571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E69C13-E431-45AC-B07D-C7D1CD7D71A9}" type="pres">
      <dgm:prSet presAssocID="{9CEC2193-177E-455F-A422-0AFAA5CBDA6C}" presName="parTrans" presStyleLbl="bgSibTrans2D1" presStyleIdx="2" presStyleCnt="6" custAng="20911323" custScaleX="89903" custLinFactNeighborX="2325" custLinFactNeighborY="18973" custRadScaleRad="415717" custRadScaleInc="0"/>
      <dgm:spPr/>
      <dgm:t>
        <a:bodyPr/>
        <a:lstStyle/>
        <a:p>
          <a:endParaRPr lang="ru-RU"/>
        </a:p>
      </dgm:t>
    </dgm:pt>
    <dgm:pt modelId="{A106EB80-A6D3-4AC3-BD0D-CE0B120C8060}" type="pres">
      <dgm:prSet presAssocID="{23E07893-89B9-4AAC-94FD-02376E770656}" presName="node" presStyleLbl="node1" presStyleIdx="2" presStyleCnt="6" custScaleX="123549" custScaleY="103242" custLinFactX="-154869" custLinFactY="41576" custLinFactNeighborX="-200000" custLinFactNeighborY="100000" custRadScaleRad="90526" custRadScaleInc="-59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9A2EF-69E1-4D9D-AE28-C0CD5586E64E}" type="pres">
      <dgm:prSet presAssocID="{2FC0AF57-D421-41DD-BBD4-45B1590F5821}" presName="parTrans" presStyleLbl="bgSibTrans2D1" presStyleIdx="3" presStyleCnt="6" custScaleX="74105" custLinFactNeighborX="-3221" custLinFactNeighborY="30648" custRadScaleRad="44723"/>
      <dgm:spPr/>
      <dgm:t>
        <a:bodyPr/>
        <a:lstStyle/>
        <a:p>
          <a:endParaRPr lang="ru-RU"/>
        </a:p>
      </dgm:t>
    </dgm:pt>
    <dgm:pt modelId="{9A20A6A8-8279-45E8-A613-C819EA391A32}" type="pres">
      <dgm:prSet presAssocID="{EA361A14-1677-4F0F-A042-135C45391181}" presName="node" presStyleLbl="node1" presStyleIdx="3" presStyleCnt="6" custScaleX="123716" custScaleY="100894" custLinFactY="-92845" custLinFactNeighborX="47178" custLinFactNeighborY="-100000" custRadScaleRad="79473" custRadScaleInc="10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D5A560-CA8B-4247-9823-81A71F8C483D}" type="pres">
      <dgm:prSet presAssocID="{9FB39CFC-5C07-4A86-BA69-CAB503A3B07B}" presName="parTrans" presStyleLbl="bgSibTrans2D1" presStyleIdx="4" presStyleCnt="6" custScaleX="72606" custLinFactNeighborX="-17036" custLinFactNeighborY="9553"/>
      <dgm:spPr/>
      <dgm:t>
        <a:bodyPr/>
        <a:lstStyle/>
        <a:p>
          <a:endParaRPr lang="ru-RU"/>
        </a:p>
      </dgm:t>
    </dgm:pt>
    <dgm:pt modelId="{96AE315C-0491-4E78-9329-C1D927B902CD}" type="pres">
      <dgm:prSet presAssocID="{5D425636-3BCD-438C-AB88-FB4B37694615}" presName="node" presStyleLbl="node1" presStyleIdx="4" presStyleCnt="6" custScaleX="117071" custScaleY="104493" custRadScaleRad="85074" custRadScaleInc="404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B9620-A3D3-4BC2-A504-4EB9E8BE4ACA}" type="pres">
      <dgm:prSet presAssocID="{B698CC01-83CF-4ADB-9EC3-166FB3AF9114}" presName="parTrans" presStyleLbl="bgSibTrans2D1" presStyleIdx="5" presStyleCnt="6" custAng="21433282" custLinFactNeighborX="-3615" custLinFactNeighborY="17467" custRadScaleRad="341067"/>
      <dgm:spPr/>
      <dgm:t>
        <a:bodyPr/>
        <a:lstStyle/>
        <a:p>
          <a:endParaRPr lang="ru-RU"/>
        </a:p>
      </dgm:t>
    </dgm:pt>
    <dgm:pt modelId="{BF1D3407-CA52-4DCA-8A5B-54BDF176DEB8}" type="pres">
      <dgm:prSet presAssocID="{386A4CD9-8E3E-4443-8587-03593069FBA4}" presName="node" presStyleLbl="node1" presStyleIdx="5" presStyleCnt="6" custScaleX="134235" custScaleY="97721" custRadScaleRad="83692" custRadScaleInc="12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9C4164-43B8-411B-A641-5846E7B9AF10}" type="presOf" srcId="{44464B33-8EBD-4E8D-B9DD-A722CCFD0522}" destId="{74EAFA1F-8834-4C29-9CB5-99F57FED80EC}" srcOrd="0" destOrd="0" presId="urn:microsoft.com/office/officeart/2005/8/layout/radial4"/>
    <dgm:cxn modelId="{D7F63CB8-03D0-4D55-AB92-E199A77E89DF}" srcId="{AE3EF5A5-B0D7-4B37-B68A-7A0493872707}" destId="{386A4CD9-8E3E-4443-8587-03593069FBA4}" srcOrd="5" destOrd="0" parTransId="{B698CC01-83CF-4ADB-9EC3-166FB3AF9114}" sibTransId="{F2987514-8D96-4A69-B502-164A3FC4B535}"/>
    <dgm:cxn modelId="{E51C02A0-19C4-43D7-B99C-E3F563779407}" srcId="{AE3EF5A5-B0D7-4B37-B68A-7A0493872707}" destId="{B8524A22-1D30-4D49-8B67-05E4AA6BFB57}" srcOrd="1" destOrd="0" parTransId="{7E873AD8-6A7A-4ECB-B808-CEFB39C62E6B}" sibTransId="{7BBF35D7-CACD-4CFF-AF3F-7793C3F68566}"/>
    <dgm:cxn modelId="{14A2F609-E065-4660-A504-FF77A15E153B}" type="presOf" srcId="{08F08706-1E8F-4AD3-9B2B-9142635541F2}" destId="{5DFFA644-0443-4C1E-A3B6-2013C1E9CBC5}" srcOrd="0" destOrd="0" presId="urn:microsoft.com/office/officeart/2005/8/layout/radial4"/>
    <dgm:cxn modelId="{28D24E5F-5A11-4194-A6B8-057A9E87C874}" srcId="{AE3EF5A5-B0D7-4B37-B68A-7A0493872707}" destId="{FB989271-87DD-40A0-878D-C15ABE6D797C}" srcOrd="0" destOrd="0" parTransId="{44464B33-8EBD-4E8D-B9DD-A722CCFD0522}" sibTransId="{26641A6A-BC1E-466C-B6D8-223DAFE7075F}"/>
    <dgm:cxn modelId="{5C11C198-DD47-4112-913C-98F972E5C977}" type="presOf" srcId="{9FB39CFC-5C07-4A86-BA69-CAB503A3B07B}" destId="{77D5A560-CA8B-4247-9823-81A71F8C483D}" srcOrd="0" destOrd="0" presId="urn:microsoft.com/office/officeart/2005/8/layout/radial4"/>
    <dgm:cxn modelId="{100A50A6-125C-46BE-9D47-5C9A1D03D905}" type="presOf" srcId="{B698CC01-83CF-4ADB-9EC3-166FB3AF9114}" destId="{736B9620-A3D3-4BC2-A504-4EB9E8BE4ACA}" srcOrd="0" destOrd="0" presId="urn:microsoft.com/office/officeart/2005/8/layout/radial4"/>
    <dgm:cxn modelId="{CED7A0B4-3D04-496F-A1CE-2C6DD3A9CFA7}" srcId="{AE3EF5A5-B0D7-4B37-B68A-7A0493872707}" destId="{EA361A14-1677-4F0F-A042-135C45391181}" srcOrd="3" destOrd="0" parTransId="{2FC0AF57-D421-41DD-BBD4-45B1590F5821}" sibTransId="{2BFA86F7-5D0F-4DDC-B129-234AF22B1D87}"/>
    <dgm:cxn modelId="{5B326677-00A0-4A93-949F-DE54C5074FE3}" type="presOf" srcId="{EA361A14-1677-4F0F-A042-135C45391181}" destId="{9A20A6A8-8279-45E8-A613-C819EA391A32}" srcOrd="0" destOrd="0" presId="urn:microsoft.com/office/officeart/2005/8/layout/radial4"/>
    <dgm:cxn modelId="{A0610958-C7F6-4347-B2CB-247F33413217}" srcId="{AE3EF5A5-B0D7-4B37-B68A-7A0493872707}" destId="{23E07893-89B9-4AAC-94FD-02376E770656}" srcOrd="2" destOrd="0" parTransId="{9CEC2193-177E-455F-A422-0AFAA5CBDA6C}" sibTransId="{6F698B66-ACDE-4E14-AF7E-CC75D788C080}"/>
    <dgm:cxn modelId="{D68F579F-A4B6-4AB3-87DA-AB56F9721D4D}" type="presOf" srcId="{2FC0AF57-D421-41DD-BBD4-45B1590F5821}" destId="{0819A2EF-69E1-4D9D-AE28-C0CD5586E64E}" srcOrd="0" destOrd="0" presId="urn:microsoft.com/office/officeart/2005/8/layout/radial4"/>
    <dgm:cxn modelId="{9CCAA5E5-7B8B-403B-9C63-7FC8E722C985}" type="presOf" srcId="{AE3EF5A5-B0D7-4B37-B68A-7A0493872707}" destId="{0167C291-809D-42EA-8C3F-8ACCC8CD6D91}" srcOrd="0" destOrd="0" presId="urn:microsoft.com/office/officeart/2005/8/layout/radial4"/>
    <dgm:cxn modelId="{C154F1BC-9AC8-437E-91AA-84573790E9BC}" type="presOf" srcId="{B8524A22-1D30-4D49-8B67-05E4AA6BFB57}" destId="{EF0CA0BC-D016-47DE-8DA1-39969251EDC1}" srcOrd="0" destOrd="0" presId="urn:microsoft.com/office/officeart/2005/8/layout/radial4"/>
    <dgm:cxn modelId="{2AB8785F-FF3D-4DA7-B9B1-9860EBB9C1DA}" type="presOf" srcId="{5D425636-3BCD-438C-AB88-FB4B37694615}" destId="{96AE315C-0491-4E78-9329-C1D927B902CD}" srcOrd="0" destOrd="0" presId="urn:microsoft.com/office/officeart/2005/8/layout/radial4"/>
    <dgm:cxn modelId="{72B2A242-6CA6-4EFB-8087-F8898C01DCAC}" type="presOf" srcId="{FB989271-87DD-40A0-878D-C15ABE6D797C}" destId="{9D0230C1-217B-47A2-9918-1E767D3E8F2F}" srcOrd="0" destOrd="0" presId="urn:microsoft.com/office/officeart/2005/8/layout/radial4"/>
    <dgm:cxn modelId="{25D2AF12-0093-4931-9684-DA223EF82027}" srcId="{08F08706-1E8F-4AD3-9B2B-9142635541F2}" destId="{AE3EF5A5-B0D7-4B37-B68A-7A0493872707}" srcOrd="0" destOrd="0" parTransId="{280F987E-16A9-44AF-8D78-EAC96689440F}" sibTransId="{D6D62A15-1E6E-4757-A8CA-260DF96DE3F0}"/>
    <dgm:cxn modelId="{BD9792D5-684A-467A-9D6D-FB82A4A2F2A8}" type="presOf" srcId="{386A4CD9-8E3E-4443-8587-03593069FBA4}" destId="{BF1D3407-CA52-4DCA-8A5B-54BDF176DEB8}" srcOrd="0" destOrd="0" presId="urn:microsoft.com/office/officeart/2005/8/layout/radial4"/>
    <dgm:cxn modelId="{D6D969B7-BE68-4555-9687-B47B930E9DBA}" type="presOf" srcId="{7E873AD8-6A7A-4ECB-B808-CEFB39C62E6B}" destId="{147591DA-AEC5-4F1D-AE72-7C01CF30E631}" srcOrd="0" destOrd="0" presId="urn:microsoft.com/office/officeart/2005/8/layout/radial4"/>
    <dgm:cxn modelId="{EF53F2AA-C80F-4A07-869A-2E7FA99680BC}" type="presOf" srcId="{9CEC2193-177E-455F-A422-0AFAA5CBDA6C}" destId="{17E69C13-E431-45AC-B07D-C7D1CD7D71A9}" srcOrd="0" destOrd="0" presId="urn:microsoft.com/office/officeart/2005/8/layout/radial4"/>
    <dgm:cxn modelId="{13C8F3B6-E67D-4DBD-BBD2-799F2FAFF445}" type="presOf" srcId="{23E07893-89B9-4AAC-94FD-02376E770656}" destId="{A106EB80-A6D3-4AC3-BD0D-CE0B120C8060}" srcOrd="0" destOrd="0" presId="urn:microsoft.com/office/officeart/2005/8/layout/radial4"/>
    <dgm:cxn modelId="{91BC5C63-A8AC-467F-B938-C36C161BA6C2}" srcId="{AE3EF5A5-B0D7-4B37-B68A-7A0493872707}" destId="{5D425636-3BCD-438C-AB88-FB4B37694615}" srcOrd="4" destOrd="0" parTransId="{9FB39CFC-5C07-4A86-BA69-CAB503A3B07B}" sibTransId="{B1879511-BD8A-49D4-A6D8-2518F8F2DA88}"/>
    <dgm:cxn modelId="{C6DC5408-9DF6-409F-8885-8D0C73353613}" type="presParOf" srcId="{5DFFA644-0443-4C1E-A3B6-2013C1E9CBC5}" destId="{0167C291-809D-42EA-8C3F-8ACCC8CD6D91}" srcOrd="0" destOrd="0" presId="urn:microsoft.com/office/officeart/2005/8/layout/radial4"/>
    <dgm:cxn modelId="{90C69D94-404B-4CAC-9548-9A6365BFD685}" type="presParOf" srcId="{5DFFA644-0443-4C1E-A3B6-2013C1E9CBC5}" destId="{74EAFA1F-8834-4C29-9CB5-99F57FED80EC}" srcOrd="1" destOrd="0" presId="urn:microsoft.com/office/officeart/2005/8/layout/radial4"/>
    <dgm:cxn modelId="{3552DF67-D949-4F87-BB1F-BF85400D74E8}" type="presParOf" srcId="{5DFFA644-0443-4C1E-A3B6-2013C1E9CBC5}" destId="{9D0230C1-217B-47A2-9918-1E767D3E8F2F}" srcOrd="2" destOrd="0" presId="urn:microsoft.com/office/officeart/2005/8/layout/radial4"/>
    <dgm:cxn modelId="{73BAAC29-BC7D-4920-9D33-495E54241363}" type="presParOf" srcId="{5DFFA644-0443-4C1E-A3B6-2013C1E9CBC5}" destId="{147591DA-AEC5-4F1D-AE72-7C01CF30E631}" srcOrd="3" destOrd="0" presId="urn:microsoft.com/office/officeart/2005/8/layout/radial4"/>
    <dgm:cxn modelId="{459F1142-D69C-4FC4-B4B5-D68B8C300D6C}" type="presParOf" srcId="{5DFFA644-0443-4C1E-A3B6-2013C1E9CBC5}" destId="{EF0CA0BC-D016-47DE-8DA1-39969251EDC1}" srcOrd="4" destOrd="0" presId="urn:microsoft.com/office/officeart/2005/8/layout/radial4"/>
    <dgm:cxn modelId="{5520BBAD-DA19-4662-A0C7-98D902491D00}" type="presParOf" srcId="{5DFFA644-0443-4C1E-A3B6-2013C1E9CBC5}" destId="{17E69C13-E431-45AC-B07D-C7D1CD7D71A9}" srcOrd="5" destOrd="0" presId="urn:microsoft.com/office/officeart/2005/8/layout/radial4"/>
    <dgm:cxn modelId="{3D095A94-620F-4607-BBC8-BF9027330D73}" type="presParOf" srcId="{5DFFA644-0443-4C1E-A3B6-2013C1E9CBC5}" destId="{A106EB80-A6D3-4AC3-BD0D-CE0B120C8060}" srcOrd="6" destOrd="0" presId="urn:microsoft.com/office/officeart/2005/8/layout/radial4"/>
    <dgm:cxn modelId="{68531F0F-27B4-4C56-B960-39270C268B60}" type="presParOf" srcId="{5DFFA644-0443-4C1E-A3B6-2013C1E9CBC5}" destId="{0819A2EF-69E1-4D9D-AE28-C0CD5586E64E}" srcOrd="7" destOrd="0" presId="urn:microsoft.com/office/officeart/2005/8/layout/radial4"/>
    <dgm:cxn modelId="{5A9F9A77-AF6A-451E-9DB3-9A0C1527AD5A}" type="presParOf" srcId="{5DFFA644-0443-4C1E-A3B6-2013C1E9CBC5}" destId="{9A20A6A8-8279-45E8-A613-C819EA391A32}" srcOrd="8" destOrd="0" presId="urn:microsoft.com/office/officeart/2005/8/layout/radial4"/>
    <dgm:cxn modelId="{F4DFDAF1-BEA9-4D10-8A0C-E791BB48884C}" type="presParOf" srcId="{5DFFA644-0443-4C1E-A3B6-2013C1E9CBC5}" destId="{77D5A560-CA8B-4247-9823-81A71F8C483D}" srcOrd="9" destOrd="0" presId="urn:microsoft.com/office/officeart/2005/8/layout/radial4"/>
    <dgm:cxn modelId="{365A405D-4425-4F7B-9667-D61959B8FF8B}" type="presParOf" srcId="{5DFFA644-0443-4C1E-A3B6-2013C1E9CBC5}" destId="{96AE315C-0491-4E78-9329-C1D927B902CD}" srcOrd="10" destOrd="0" presId="urn:microsoft.com/office/officeart/2005/8/layout/radial4"/>
    <dgm:cxn modelId="{A87C0691-B00D-420D-90A3-CC4C381C6E57}" type="presParOf" srcId="{5DFFA644-0443-4C1E-A3B6-2013C1E9CBC5}" destId="{736B9620-A3D3-4BC2-A504-4EB9E8BE4ACA}" srcOrd="11" destOrd="0" presId="urn:microsoft.com/office/officeart/2005/8/layout/radial4"/>
    <dgm:cxn modelId="{889AC626-015D-4B16-957D-7EE5D220F37E}" type="presParOf" srcId="{5DFFA644-0443-4C1E-A3B6-2013C1E9CBC5}" destId="{BF1D3407-CA52-4DCA-8A5B-54BDF176DEB8}" srcOrd="12" destOrd="0" presId="urn:microsoft.com/office/officeart/2005/8/layout/radial4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2964D3-20A5-430C-80E3-6B5CEE22C89B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B905F22-31B1-4050-9A60-FFBF9C106AD4}">
      <dgm:prSet phldrT="[Текст]" custT="1"/>
      <dgm:spPr>
        <a:solidFill>
          <a:srgbClr val="C00000"/>
        </a:solidFill>
      </dgm:spPr>
      <dgm:t>
        <a:bodyPr/>
        <a:lstStyle/>
        <a:p>
          <a:pPr algn="l">
            <a:lnSpc>
              <a:spcPct val="100000"/>
            </a:lnSpc>
            <a:spcAft>
              <a:spcPts val="1000"/>
            </a:spcAft>
          </a:pPr>
          <a:r>
            <a:rPr lang="ru-RU" sz="1800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 Получил качественное инженерное образование</a:t>
          </a:r>
        </a:p>
        <a:p>
          <a:pPr algn="l">
            <a:lnSpc>
              <a:spcPct val="100000"/>
            </a:lnSpc>
            <a:spcAft>
              <a:spcPts val="1000"/>
            </a:spcAft>
          </a:pPr>
          <a:r>
            <a:rPr lang="ru-RU" sz="1800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 Приобрёл существенный опыт работы</a:t>
          </a:r>
          <a:endParaRPr lang="ru-RU" sz="1800" dirty="0">
            <a:solidFill>
              <a:schemeClr val="bg1">
                <a:lumMod val="95000"/>
              </a:schemeClr>
            </a:solidFill>
          </a:endParaRPr>
        </a:p>
      </dgm:t>
    </dgm:pt>
    <dgm:pt modelId="{25533AD3-8DD6-4E08-B181-FC297BD3A060}" type="parTrans" cxnId="{47E81709-E7A1-490A-B372-DC1B70B916E6}">
      <dgm:prSet/>
      <dgm:spPr/>
      <dgm:t>
        <a:bodyPr/>
        <a:lstStyle/>
        <a:p>
          <a:endParaRPr lang="ru-RU"/>
        </a:p>
      </dgm:t>
    </dgm:pt>
    <dgm:pt modelId="{A7CC8918-02A4-46C7-A3AA-F03CBB4A73D2}" type="sibTrans" cxnId="{47E81709-E7A1-490A-B372-DC1B70B916E6}">
      <dgm:prSet/>
      <dgm:spPr/>
      <dgm:t>
        <a:bodyPr/>
        <a:lstStyle/>
        <a:p>
          <a:endParaRPr lang="ru-RU"/>
        </a:p>
      </dgm:t>
    </dgm:pt>
    <dgm:pt modelId="{8EF78B94-B0FB-4BE5-806B-EF87A8DE85CF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l">
            <a:spcAft>
              <a:spcPts val="1000"/>
            </a:spcAft>
          </a:pPr>
          <a:r>
            <a:rPr lang="ru-RU" sz="2000" b="1" dirty="0" smtClean="0">
              <a:latin typeface="Arial" pitchFamily="34" charset="0"/>
              <a:cs typeface="Arial" pitchFamily="34" charset="0"/>
            </a:rPr>
            <a:t>  Приобрёл знания и навыки ведения бизнеса</a:t>
          </a:r>
        </a:p>
        <a:p>
          <a:pPr algn="l">
            <a:spcAft>
              <a:spcPts val="1000"/>
            </a:spcAft>
          </a:pPr>
          <a:r>
            <a:rPr lang="ru-RU" sz="2000" b="1" dirty="0" smtClean="0">
              <a:latin typeface="Arial" pitchFamily="34" charset="0"/>
              <a:cs typeface="Arial" pitchFamily="34" charset="0"/>
            </a:rPr>
            <a:t>  Подготовил собственные научные разработки</a:t>
          </a:r>
          <a:endParaRPr lang="ru-RU" dirty="0"/>
        </a:p>
      </dgm:t>
    </dgm:pt>
    <dgm:pt modelId="{F6DBD379-75A6-4B9C-B08C-98515AF79D19}" type="parTrans" cxnId="{4613E778-B7D7-4605-AAEA-C08626C4AA10}">
      <dgm:prSet/>
      <dgm:spPr/>
      <dgm:t>
        <a:bodyPr/>
        <a:lstStyle/>
        <a:p>
          <a:endParaRPr lang="ru-RU"/>
        </a:p>
      </dgm:t>
    </dgm:pt>
    <dgm:pt modelId="{AEE43965-6A44-4317-9032-DE66A292DEBC}" type="sibTrans" cxnId="{4613E778-B7D7-4605-AAEA-C08626C4AA10}">
      <dgm:prSet/>
      <dgm:spPr/>
      <dgm:t>
        <a:bodyPr/>
        <a:lstStyle/>
        <a:p>
          <a:endParaRPr lang="ru-RU"/>
        </a:p>
      </dgm:t>
    </dgm:pt>
    <dgm:pt modelId="{04B873D5-0BF4-4B0A-9944-0707E00B8497}">
      <dgm:prSet phldrT="[Текст]" custT="1"/>
      <dgm:spPr>
        <a:solidFill>
          <a:srgbClr val="FFD44B"/>
        </a:solidFill>
      </dgm:spPr>
      <dgm:t>
        <a:bodyPr/>
        <a:lstStyle/>
        <a:p>
          <a:pPr algn="l">
            <a:spcAft>
              <a:spcPts val="1000"/>
            </a:spcAft>
          </a:pPr>
          <a:r>
            <a:rPr lang="ru-RU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  Овладел иностранным языком</a:t>
          </a:r>
        </a:p>
        <a:p>
          <a:pPr algn="l">
            <a:spcAft>
              <a:spcPts val="1000"/>
            </a:spcAft>
          </a:pPr>
          <a:r>
            <a:rPr lang="ru-RU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  Наладил международные контакты</a:t>
          </a:r>
          <a:endParaRPr lang="ru-RU" sz="18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E852BB3-A82E-4E1C-9DAD-5DBC8F0AE826}" type="sibTrans" cxnId="{3DA3D057-469E-4988-A4D8-7B4876BF3BB4}">
      <dgm:prSet/>
      <dgm:spPr/>
      <dgm:t>
        <a:bodyPr/>
        <a:lstStyle/>
        <a:p>
          <a:endParaRPr lang="ru-RU"/>
        </a:p>
      </dgm:t>
    </dgm:pt>
    <dgm:pt modelId="{4110EB03-8789-4002-B8C9-555BFFE9D4BB}" type="parTrans" cxnId="{3DA3D057-469E-4988-A4D8-7B4876BF3BB4}">
      <dgm:prSet/>
      <dgm:spPr/>
      <dgm:t>
        <a:bodyPr/>
        <a:lstStyle/>
        <a:p>
          <a:endParaRPr lang="ru-RU"/>
        </a:p>
      </dgm:t>
    </dgm:pt>
    <dgm:pt modelId="{A1FA7D5E-0064-4A44-9440-FE520040BC76}">
      <dgm:prSet custT="1"/>
      <dgm:spPr/>
      <dgm:t>
        <a:bodyPr/>
        <a:lstStyle/>
        <a:p>
          <a:pPr marL="266700" indent="-177800"/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Готов открыть собственный              инновационный бизнес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230C360F-67E5-450F-B90B-8F2C8D167C0C}" type="parTrans" cxnId="{9BF3B869-AEEF-4A6A-B56E-27ACD78A8679}">
      <dgm:prSet/>
      <dgm:spPr/>
      <dgm:t>
        <a:bodyPr/>
        <a:lstStyle/>
        <a:p>
          <a:endParaRPr lang="ru-RU"/>
        </a:p>
      </dgm:t>
    </dgm:pt>
    <dgm:pt modelId="{9126932A-F320-461F-84C4-0A78DCFD6C48}" type="sibTrans" cxnId="{9BF3B869-AEEF-4A6A-B56E-27ACD78A8679}">
      <dgm:prSet/>
      <dgm:spPr/>
      <dgm:t>
        <a:bodyPr/>
        <a:lstStyle/>
        <a:p>
          <a:endParaRPr lang="ru-RU"/>
        </a:p>
      </dgm:t>
    </dgm:pt>
    <dgm:pt modelId="{2188EF28-942C-4CC0-BBD6-E72CAF0BAA01}">
      <dgm:prSet custT="1"/>
      <dgm:spPr/>
      <dgm:t>
        <a:bodyPr/>
        <a:lstStyle/>
        <a:p>
          <a:pPr marL="171450" indent="-82550"/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  Можешь совмещать основную работу с научной деятельностью в университете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56E74A76-9648-46D2-8A6D-D4F9E47C62F2}" type="parTrans" cxnId="{183C6F9F-B3A8-478B-849E-5643AF55D028}">
      <dgm:prSet/>
      <dgm:spPr/>
      <dgm:t>
        <a:bodyPr/>
        <a:lstStyle/>
        <a:p>
          <a:endParaRPr lang="ru-RU"/>
        </a:p>
      </dgm:t>
    </dgm:pt>
    <dgm:pt modelId="{3ECFD9F2-47EA-403B-8D1F-FFB003665250}" type="sibTrans" cxnId="{183C6F9F-B3A8-478B-849E-5643AF55D028}">
      <dgm:prSet/>
      <dgm:spPr/>
      <dgm:t>
        <a:bodyPr/>
        <a:lstStyle/>
        <a:p>
          <a:endParaRPr lang="ru-RU"/>
        </a:p>
      </dgm:t>
    </dgm:pt>
    <dgm:pt modelId="{0C51DB2F-9317-4270-97B6-E2B084AF16E5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ru-RU" sz="2400" b="1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</a:rPr>
            <a:t>Можешь работать за границей</a:t>
          </a:r>
          <a:endParaRPr lang="ru-RU" sz="2400" b="1" dirty="0"/>
        </a:p>
      </dgm:t>
    </dgm:pt>
    <dgm:pt modelId="{CA6AB205-F52C-4D79-AC43-5E44F3D4915E}" type="parTrans" cxnId="{7178A55F-BC8F-4E9E-9A7B-09711C0CFAA4}">
      <dgm:prSet/>
      <dgm:spPr/>
      <dgm:t>
        <a:bodyPr/>
        <a:lstStyle/>
        <a:p>
          <a:endParaRPr lang="ru-RU"/>
        </a:p>
      </dgm:t>
    </dgm:pt>
    <dgm:pt modelId="{781C9A08-0FB2-4FD9-9D2F-CF444298CD8F}" type="sibTrans" cxnId="{7178A55F-BC8F-4E9E-9A7B-09711C0CFAA4}">
      <dgm:prSet/>
      <dgm:spPr/>
      <dgm:t>
        <a:bodyPr/>
        <a:lstStyle/>
        <a:p>
          <a:endParaRPr lang="ru-RU"/>
        </a:p>
      </dgm:t>
    </dgm:pt>
    <dgm:pt modelId="{04D11174-5FAC-49B2-94A2-C7F9C45EFBDA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endParaRPr lang="ru-RU" sz="600" b="1" dirty="0"/>
        </a:p>
      </dgm:t>
    </dgm:pt>
    <dgm:pt modelId="{D821F9C2-1A2A-463B-8B65-B72F14BEFF3A}" type="parTrans" cxnId="{E7D52E6C-CDAC-49BA-84AA-6A9895DFACB4}">
      <dgm:prSet/>
      <dgm:spPr/>
      <dgm:t>
        <a:bodyPr/>
        <a:lstStyle/>
        <a:p>
          <a:endParaRPr lang="ru-RU"/>
        </a:p>
      </dgm:t>
    </dgm:pt>
    <dgm:pt modelId="{BD851710-D494-4A05-B699-D1BF6D6CE742}" type="sibTrans" cxnId="{E7D52E6C-CDAC-49BA-84AA-6A9895DFACB4}">
      <dgm:prSet/>
      <dgm:spPr/>
      <dgm:t>
        <a:bodyPr/>
        <a:lstStyle/>
        <a:p>
          <a:endParaRPr lang="ru-RU"/>
        </a:p>
      </dgm:t>
    </dgm:pt>
    <dgm:pt modelId="{6F9BFFFB-EB58-4C6C-ABC9-F14B05C80F68}">
      <dgm:prSet phldrT="[Текст]" custT="1"/>
      <dgm:spPr/>
      <dgm:t>
        <a:bodyPr/>
        <a:lstStyle/>
        <a:p>
          <a:pPr algn="ctr"/>
          <a:r>
            <a:rPr lang="ru-RU" sz="2400" b="1" dirty="0" smtClean="0">
              <a:solidFill>
                <a:srgbClr val="C00000"/>
              </a:solidFill>
            </a:rPr>
            <a:t>Крупные предприятия края ждут тебя на престижную работу</a:t>
          </a:r>
          <a:endParaRPr lang="ru-RU" sz="1200" b="1" dirty="0">
            <a:solidFill>
              <a:srgbClr val="C00000"/>
            </a:solidFill>
          </a:endParaRPr>
        </a:p>
      </dgm:t>
    </dgm:pt>
    <dgm:pt modelId="{F0021C4C-E281-489F-98B0-561BF4D39DA1}" type="parTrans" cxnId="{798D7229-EBBF-4386-9632-9481EE96C111}">
      <dgm:prSet/>
      <dgm:spPr/>
      <dgm:t>
        <a:bodyPr/>
        <a:lstStyle/>
        <a:p>
          <a:endParaRPr lang="ru-RU"/>
        </a:p>
      </dgm:t>
    </dgm:pt>
    <dgm:pt modelId="{E67D5A51-6082-43D1-B415-537DA6112273}" type="sibTrans" cxnId="{798D7229-EBBF-4386-9632-9481EE96C111}">
      <dgm:prSet/>
      <dgm:spPr/>
      <dgm:t>
        <a:bodyPr/>
        <a:lstStyle/>
        <a:p>
          <a:endParaRPr lang="ru-RU"/>
        </a:p>
      </dgm:t>
    </dgm:pt>
    <dgm:pt modelId="{307CFAB7-22D0-4FC2-9F36-D997E043AEB4}" type="pres">
      <dgm:prSet presAssocID="{D02964D3-20A5-430C-80E3-6B5CEE22C89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A447F44-0FD6-4B4E-839D-960E4AB129C3}" type="pres">
      <dgm:prSet presAssocID="{FB905F22-31B1-4050-9A60-FFBF9C106AD4}" presName="linNode" presStyleCnt="0"/>
      <dgm:spPr/>
    </dgm:pt>
    <dgm:pt modelId="{16115D38-F765-4377-8B9F-629C2B98281A}" type="pres">
      <dgm:prSet presAssocID="{FB905F22-31B1-4050-9A60-FFBF9C106AD4}" presName="parentShp" presStyleLbl="node1" presStyleIdx="0" presStyleCnt="3" custScaleX="97206" custScaleY="86035" custLinFactNeighborX="-132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838EE7-A422-4CED-A78A-9C224C32DB86}" type="pres">
      <dgm:prSet presAssocID="{FB905F22-31B1-4050-9A60-FFBF9C106AD4}" presName="childShp" presStyleLbl="bgAccFollowNode1" presStyleIdx="0" presStyleCnt="3" custScaleX="75448" custLinFactNeighborX="-198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BF774-6067-4CF2-B75B-0618CA8443EE}" type="pres">
      <dgm:prSet presAssocID="{A7CC8918-02A4-46C7-A3AA-F03CBB4A73D2}" presName="spacing" presStyleCnt="0"/>
      <dgm:spPr/>
    </dgm:pt>
    <dgm:pt modelId="{5284D8BD-8F66-4897-8F56-617CB3AD0DFE}" type="pres">
      <dgm:prSet presAssocID="{04B873D5-0BF4-4B0A-9944-0707E00B8497}" presName="linNode" presStyleCnt="0"/>
      <dgm:spPr/>
    </dgm:pt>
    <dgm:pt modelId="{EA754DF7-189C-4832-AA7E-D2DA57AE9EDB}" type="pres">
      <dgm:prSet presAssocID="{04B873D5-0BF4-4B0A-9944-0707E00B8497}" presName="parentShp" presStyleLbl="node1" presStyleIdx="1" presStyleCnt="3" custScaleX="105755" custScaleY="97769" custLinFactNeighborX="-13136" custLinFactNeighborY="-7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5C6C0-806A-4EA1-8067-CA1F93761FE1}" type="pres">
      <dgm:prSet presAssocID="{04B873D5-0BF4-4B0A-9944-0707E00B8497}" presName="childShp" presStyleLbl="bgAccFollowNode1" presStyleIdx="1" presStyleCnt="3" custScaleX="69892" custScaleY="81697" custLinFactNeighborX="-19703" custLinFactNeighborY="-7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C9386-81F5-4C6C-8B89-FDD99C687630}" type="pres">
      <dgm:prSet presAssocID="{3E852BB3-A82E-4E1C-9DAD-5DBC8F0AE826}" presName="spacing" presStyleCnt="0"/>
      <dgm:spPr/>
    </dgm:pt>
    <dgm:pt modelId="{A10F510E-2DF3-4C10-88C5-4520E49AB061}" type="pres">
      <dgm:prSet presAssocID="{8EF78B94-B0FB-4BE5-806B-EF87A8DE85CF}" presName="linNode" presStyleCnt="0"/>
      <dgm:spPr/>
    </dgm:pt>
    <dgm:pt modelId="{E3208456-00A7-4E78-8D4F-AE5955AADA45}" type="pres">
      <dgm:prSet presAssocID="{8EF78B94-B0FB-4BE5-806B-EF87A8DE85CF}" presName="parentShp" presStyleLbl="node1" presStyleIdx="2" presStyleCnt="3" custScaleX="107316" custScaleY="123252" custLinFactNeighborX="-12879" custLinFactNeighborY="-97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C4DB6-C1B1-4E5E-99E1-456DBFB8633C}" type="pres">
      <dgm:prSet presAssocID="{8EF78B94-B0FB-4BE5-806B-EF87A8DE85CF}" presName="childShp" presStyleLbl="bgAccFollowNode1" presStyleIdx="2" presStyleCnt="3" custScaleX="70898" custScaleY="119000" custLinFactNeighborX="-19236" custLinFactNeighborY="-9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A3D057-469E-4988-A4D8-7B4876BF3BB4}" srcId="{D02964D3-20A5-430C-80E3-6B5CEE22C89B}" destId="{04B873D5-0BF4-4B0A-9944-0707E00B8497}" srcOrd="1" destOrd="0" parTransId="{4110EB03-8789-4002-B8C9-555BFFE9D4BB}" sibTransId="{3E852BB3-A82E-4E1C-9DAD-5DBC8F0AE826}"/>
    <dgm:cxn modelId="{082AC8C9-E71B-491E-B694-277B78E4A9BD}" type="presOf" srcId="{0C51DB2F-9317-4270-97B6-E2B084AF16E5}" destId="{32D5C6C0-806A-4EA1-8067-CA1F93761FE1}" srcOrd="0" destOrd="1" presId="urn:microsoft.com/office/officeart/2005/8/layout/vList6"/>
    <dgm:cxn modelId="{42C00D03-D96A-4D20-985F-DC179F197EED}" type="presOf" srcId="{D02964D3-20A5-430C-80E3-6B5CEE22C89B}" destId="{307CFAB7-22D0-4FC2-9F36-D997E043AEB4}" srcOrd="0" destOrd="0" presId="urn:microsoft.com/office/officeart/2005/8/layout/vList6"/>
    <dgm:cxn modelId="{C2B4BAAD-CD74-4DF5-AA97-60F00D316B99}" type="presOf" srcId="{FB905F22-31B1-4050-9A60-FFBF9C106AD4}" destId="{16115D38-F765-4377-8B9F-629C2B98281A}" srcOrd="0" destOrd="0" presId="urn:microsoft.com/office/officeart/2005/8/layout/vList6"/>
    <dgm:cxn modelId="{7178A55F-BC8F-4E9E-9A7B-09711C0CFAA4}" srcId="{04B873D5-0BF4-4B0A-9944-0707E00B8497}" destId="{0C51DB2F-9317-4270-97B6-E2B084AF16E5}" srcOrd="1" destOrd="0" parTransId="{CA6AB205-F52C-4D79-AC43-5E44F3D4915E}" sibTransId="{781C9A08-0FB2-4FD9-9D2F-CF444298CD8F}"/>
    <dgm:cxn modelId="{47E81709-E7A1-490A-B372-DC1B70B916E6}" srcId="{D02964D3-20A5-430C-80E3-6B5CEE22C89B}" destId="{FB905F22-31B1-4050-9A60-FFBF9C106AD4}" srcOrd="0" destOrd="0" parTransId="{25533AD3-8DD6-4E08-B181-FC297BD3A060}" sibTransId="{A7CC8918-02A4-46C7-A3AA-F03CBB4A73D2}"/>
    <dgm:cxn modelId="{61952650-EA45-49C7-8FFC-90E9AEDEE455}" type="presOf" srcId="{A1FA7D5E-0064-4A44-9440-FE520040BC76}" destId="{6F0C4DB6-C1B1-4E5E-99E1-456DBFB8633C}" srcOrd="0" destOrd="0" presId="urn:microsoft.com/office/officeart/2005/8/layout/vList6"/>
    <dgm:cxn modelId="{E7D52E6C-CDAC-49BA-84AA-6A9895DFACB4}" srcId="{04B873D5-0BF4-4B0A-9944-0707E00B8497}" destId="{04D11174-5FAC-49B2-94A2-C7F9C45EFBDA}" srcOrd="0" destOrd="0" parTransId="{D821F9C2-1A2A-463B-8B65-B72F14BEFF3A}" sibTransId="{BD851710-D494-4A05-B699-D1BF6D6CE742}"/>
    <dgm:cxn modelId="{152655CB-08E4-44E4-B1B6-F62A80EA7031}" type="presOf" srcId="{8EF78B94-B0FB-4BE5-806B-EF87A8DE85CF}" destId="{E3208456-00A7-4E78-8D4F-AE5955AADA45}" srcOrd="0" destOrd="0" presId="urn:microsoft.com/office/officeart/2005/8/layout/vList6"/>
    <dgm:cxn modelId="{A41C830F-9DDB-4737-A09C-201B93202415}" type="presOf" srcId="{04B873D5-0BF4-4B0A-9944-0707E00B8497}" destId="{EA754DF7-189C-4832-AA7E-D2DA57AE9EDB}" srcOrd="0" destOrd="0" presId="urn:microsoft.com/office/officeart/2005/8/layout/vList6"/>
    <dgm:cxn modelId="{9BF3B869-AEEF-4A6A-B56E-27ACD78A8679}" srcId="{8EF78B94-B0FB-4BE5-806B-EF87A8DE85CF}" destId="{A1FA7D5E-0064-4A44-9440-FE520040BC76}" srcOrd="0" destOrd="0" parTransId="{230C360F-67E5-450F-B90B-8F2C8D167C0C}" sibTransId="{9126932A-F320-461F-84C4-0A78DCFD6C48}"/>
    <dgm:cxn modelId="{183C6F9F-B3A8-478B-849E-5643AF55D028}" srcId="{8EF78B94-B0FB-4BE5-806B-EF87A8DE85CF}" destId="{2188EF28-942C-4CC0-BBD6-E72CAF0BAA01}" srcOrd="1" destOrd="0" parTransId="{56E74A76-9648-46D2-8A6D-D4F9E47C62F2}" sibTransId="{3ECFD9F2-47EA-403B-8D1F-FFB003665250}"/>
    <dgm:cxn modelId="{62760BA5-E57A-4143-B0CF-4359082B1E26}" type="presOf" srcId="{04D11174-5FAC-49B2-94A2-C7F9C45EFBDA}" destId="{32D5C6C0-806A-4EA1-8067-CA1F93761FE1}" srcOrd="0" destOrd="0" presId="urn:microsoft.com/office/officeart/2005/8/layout/vList6"/>
    <dgm:cxn modelId="{798D7229-EBBF-4386-9632-9481EE96C111}" srcId="{FB905F22-31B1-4050-9A60-FFBF9C106AD4}" destId="{6F9BFFFB-EB58-4C6C-ABC9-F14B05C80F68}" srcOrd="0" destOrd="0" parTransId="{F0021C4C-E281-489F-98B0-561BF4D39DA1}" sibTransId="{E67D5A51-6082-43D1-B415-537DA6112273}"/>
    <dgm:cxn modelId="{4613E778-B7D7-4605-AAEA-C08626C4AA10}" srcId="{D02964D3-20A5-430C-80E3-6B5CEE22C89B}" destId="{8EF78B94-B0FB-4BE5-806B-EF87A8DE85CF}" srcOrd="2" destOrd="0" parTransId="{F6DBD379-75A6-4B9C-B08C-98515AF79D19}" sibTransId="{AEE43965-6A44-4317-9032-DE66A292DEBC}"/>
    <dgm:cxn modelId="{456F4728-B0E3-4446-962C-44F5C3AC7121}" type="presOf" srcId="{6F9BFFFB-EB58-4C6C-ABC9-F14B05C80F68}" destId="{6C838EE7-A422-4CED-A78A-9C224C32DB86}" srcOrd="0" destOrd="0" presId="urn:microsoft.com/office/officeart/2005/8/layout/vList6"/>
    <dgm:cxn modelId="{4A3A7E77-9AF0-4B43-8FC9-25071E46E975}" type="presOf" srcId="{2188EF28-942C-4CC0-BBD6-E72CAF0BAA01}" destId="{6F0C4DB6-C1B1-4E5E-99E1-456DBFB8633C}" srcOrd="0" destOrd="1" presId="urn:microsoft.com/office/officeart/2005/8/layout/vList6"/>
    <dgm:cxn modelId="{B60B6E50-452A-4446-8BDB-60F9D3779245}" type="presParOf" srcId="{307CFAB7-22D0-4FC2-9F36-D997E043AEB4}" destId="{DA447F44-0FD6-4B4E-839D-960E4AB129C3}" srcOrd="0" destOrd="0" presId="urn:microsoft.com/office/officeart/2005/8/layout/vList6"/>
    <dgm:cxn modelId="{5E0A8582-7293-491C-A066-888337174BBA}" type="presParOf" srcId="{DA447F44-0FD6-4B4E-839D-960E4AB129C3}" destId="{16115D38-F765-4377-8B9F-629C2B98281A}" srcOrd="0" destOrd="0" presId="urn:microsoft.com/office/officeart/2005/8/layout/vList6"/>
    <dgm:cxn modelId="{9FE5DAD1-E8DE-4B83-991D-54C0B0EBC183}" type="presParOf" srcId="{DA447F44-0FD6-4B4E-839D-960E4AB129C3}" destId="{6C838EE7-A422-4CED-A78A-9C224C32DB86}" srcOrd="1" destOrd="0" presId="urn:microsoft.com/office/officeart/2005/8/layout/vList6"/>
    <dgm:cxn modelId="{D4100378-98EC-4887-A663-A01A0A981445}" type="presParOf" srcId="{307CFAB7-22D0-4FC2-9F36-D997E043AEB4}" destId="{F07BF774-6067-4CF2-B75B-0618CA8443EE}" srcOrd="1" destOrd="0" presId="urn:microsoft.com/office/officeart/2005/8/layout/vList6"/>
    <dgm:cxn modelId="{04813786-ED92-49F7-8C69-0AED840E1244}" type="presParOf" srcId="{307CFAB7-22D0-4FC2-9F36-D997E043AEB4}" destId="{5284D8BD-8F66-4897-8F56-617CB3AD0DFE}" srcOrd="2" destOrd="0" presId="urn:microsoft.com/office/officeart/2005/8/layout/vList6"/>
    <dgm:cxn modelId="{63D92019-B0C7-434B-8B36-728910440AEC}" type="presParOf" srcId="{5284D8BD-8F66-4897-8F56-617CB3AD0DFE}" destId="{EA754DF7-189C-4832-AA7E-D2DA57AE9EDB}" srcOrd="0" destOrd="0" presId="urn:microsoft.com/office/officeart/2005/8/layout/vList6"/>
    <dgm:cxn modelId="{EA07951A-2971-43D2-9164-807C60475963}" type="presParOf" srcId="{5284D8BD-8F66-4897-8F56-617CB3AD0DFE}" destId="{32D5C6C0-806A-4EA1-8067-CA1F93761FE1}" srcOrd="1" destOrd="0" presId="urn:microsoft.com/office/officeart/2005/8/layout/vList6"/>
    <dgm:cxn modelId="{3F900EE0-F653-4111-8E6E-8A888E95FEB2}" type="presParOf" srcId="{307CFAB7-22D0-4FC2-9F36-D997E043AEB4}" destId="{507C9386-81F5-4C6C-8B89-FDD99C687630}" srcOrd="3" destOrd="0" presId="urn:microsoft.com/office/officeart/2005/8/layout/vList6"/>
    <dgm:cxn modelId="{123ADBBC-C82D-469B-9014-37EBEDF5E97E}" type="presParOf" srcId="{307CFAB7-22D0-4FC2-9F36-D997E043AEB4}" destId="{A10F510E-2DF3-4C10-88C5-4520E49AB061}" srcOrd="4" destOrd="0" presId="urn:microsoft.com/office/officeart/2005/8/layout/vList6"/>
    <dgm:cxn modelId="{2B5918FA-1007-42B1-B1CA-0E89AC5A6AF6}" type="presParOf" srcId="{A10F510E-2DF3-4C10-88C5-4520E49AB061}" destId="{E3208456-00A7-4E78-8D4F-AE5955AADA45}" srcOrd="0" destOrd="0" presId="urn:microsoft.com/office/officeart/2005/8/layout/vList6"/>
    <dgm:cxn modelId="{A5211A62-FA4F-483B-A75D-B2C436A9110B}" type="presParOf" srcId="{A10F510E-2DF3-4C10-88C5-4520E49AB061}" destId="{6F0C4DB6-C1B1-4E5E-99E1-456DBFB8633C}" srcOrd="1" destOrd="0" presId="urn:microsoft.com/office/officeart/2005/8/layout/vList6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47BD87-E93E-4576-9890-AA76D4E24E6C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DFF11C-28DB-40E4-81B0-7272B5214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Как стать успешным, получая инженерное образование в ПГТУ?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Технология успеха студентов ПГТУ – будущих инженеров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004BB7-3D4E-427A-8337-5AA390FBBC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D60BAC-6A9F-42D7-8CAF-E73A0FD0D2D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70C31D-E8A4-42E6-90D3-4B372427048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963567-4C33-4C77-B6FE-AE60E82C55A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B16247-DB3F-4961-B78E-A68AA60A88D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40416-09DB-4C74-8A29-C3F2440CFFD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5C5AB1-A366-4E60-B90E-C593B545EC5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CF05B3-1644-43F1-941D-D5335EAFF8A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FE7211-6154-4DD9-9250-5DA71D44A72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F0D9D8-2FCE-470C-A05A-A8FCA8BEC09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F31C13-DD9A-4A89-AF17-897EE851DD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2DBBFD-C63B-4831-96EB-BE89C6709B8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B048E-8E26-42A6-8C13-4DCBA3E9EF10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29A40-D470-4E03-8857-FEB6C5CF8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D20BB-9C9F-4690-9CC4-B46FE348C3DD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51C1B-9EA7-40FD-A999-0BA8DED21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68690-17A9-4DA5-9391-077EAA8B2D44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CF3DE-4029-4A7A-B518-792B116802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6C850-26F9-4ECE-B76B-72F32EA27822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81278-2132-4774-A7A7-6F6F05279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F8156-74E1-440D-9978-A04F1C6AE119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BF1F5-382A-4E42-92F8-DB8CB61B9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EB5F8-E857-4A37-844A-3441402B07AD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E97DA-11DD-4BDF-80D7-FDBC25447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2AB91-9AAC-4103-886B-0B7BCED1142C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2A47A-15DE-4B86-AFD1-BC664BC117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74A1B-0B9F-4A4A-A0E5-FEA242E12DAC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DEAAF-4FF9-4CC9-8193-2BEA2431E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2C0D7-4186-4B05-90E6-FB7B2FECF45A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824F-F5BC-441B-9D4F-42B764B21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07966-41CB-4EFF-BD6A-3B3C2079E1B4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F653-07E2-4C9A-BDF0-9B1D48648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A7AD4-E35E-4F9E-9955-6C11CDE7C0B9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356DE-1874-4D95-B450-532FCAA2BB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E66EFB-3277-459C-8064-7FAAB27A4D59}" type="datetimeFigureOut">
              <a:rPr lang="ru-RU"/>
              <a:pPr>
                <a:defRPr/>
              </a:pPr>
              <a:t>12.05.2011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D71684-D5A4-4E47-BF0B-93C600D01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1" descr="Fon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9500"/>
            <a:ext cx="9144000" cy="580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2" name="Рисунок 10" descr="Untitled-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17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18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2054" name="TextBox 19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2055" name="Прямоугольник 12"/>
          <p:cNvSpPr>
            <a:spLocks noChangeArrowheads="1"/>
          </p:cNvSpPr>
          <p:nvPr/>
        </p:nvSpPr>
        <p:spPr bwMode="auto">
          <a:xfrm>
            <a:off x="395288" y="1382713"/>
            <a:ext cx="82804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72000" rIns="108000" bIns="72000" anchor="ctr">
            <a:spAutoFit/>
          </a:bodyPr>
          <a:lstStyle/>
          <a:p>
            <a:pPr algn="ctr"/>
            <a:r>
              <a:rPr lang="ru-RU" sz="3200" b="1">
                <a:solidFill>
                  <a:srgbClr val="FFC000"/>
                </a:solidFill>
                <a:latin typeface="Calibri" pitchFamily="34" charset="0"/>
              </a:rPr>
              <a:t>Технология успеха </a:t>
            </a:r>
          </a:p>
          <a:p>
            <a:pPr algn="ctr"/>
            <a:r>
              <a:rPr lang="ru-RU" sz="3200" b="1">
                <a:solidFill>
                  <a:srgbClr val="FFC000"/>
                </a:solidFill>
                <a:latin typeface="Calibri" pitchFamily="34" charset="0"/>
              </a:rPr>
              <a:t>студентов ПГТУ – будущих инженеров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95400"/>
            <a:ext cx="9144000" cy="5589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075" name="Рисунок 3" descr="ЛОГОТИП-ПГТУ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50813"/>
            <a:ext cx="100488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8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 ТЕХНИЧЕСКИЙ  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077" name="TextBox 9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078" name="TextBox 19"/>
          <p:cNvSpPr txBox="1">
            <a:spLocks noChangeArrowheads="1"/>
          </p:cNvSpPr>
          <p:nvPr/>
        </p:nvSpPr>
        <p:spPr bwMode="auto">
          <a:xfrm>
            <a:off x="9828213" y="2636838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9" name="Прямоугольник 7"/>
          <p:cNvSpPr>
            <a:spLocks noChangeArrowheads="1"/>
          </p:cNvSpPr>
          <p:nvPr/>
        </p:nvSpPr>
        <p:spPr bwMode="auto">
          <a:xfrm>
            <a:off x="539750" y="1700213"/>
            <a:ext cx="8064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cs typeface="Arial" charset="0"/>
              </a:rPr>
              <a:t>    Национальный исследовательский Пермский государственный технический университет – главный инженерный вуз Прикамья.</a:t>
            </a:r>
            <a:endParaRPr lang="ru-RU" sz="2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080" name="TextBox 10"/>
          <p:cNvSpPr txBox="1">
            <a:spLocks noChangeArrowheads="1"/>
          </p:cNvSpPr>
          <p:nvPr/>
        </p:nvSpPr>
        <p:spPr bwMode="auto">
          <a:xfrm>
            <a:off x="539750" y="3068638"/>
            <a:ext cx="8064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cs typeface="Arial" charset="0"/>
              </a:rPr>
              <a:t>    ПГТУ оказывает активную поддержку талантливой молодежи в процессе получения инженерного образования!</a:t>
            </a:r>
          </a:p>
        </p:txBody>
      </p:sp>
      <p:pic>
        <p:nvPicPr>
          <p:cNvPr id="3081" name="Picture 2" descr="C:\Documents and Settings\Nadin\Рабочий стол\экскурсия\IMG_70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5388" y="4708525"/>
            <a:ext cx="2617787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3" descr="C:\Documents and Settings\Nadin\Рабочий стол\экскурсия\IMG_70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4741863"/>
            <a:ext cx="2566988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ВУЗ-Информ\Desktop\Презентация\ttt\vlcsnap-2010-06-23-14h37m25s156.png"/>
          <p:cNvPicPr>
            <a:picLocks noChangeAspect="1" noChangeArrowheads="1"/>
          </p:cNvPicPr>
          <p:nvPr/>
        </p:nvPicPr>
        <p:blipFill>
          <a:blip r:embed="rId6"/>
          <a:srcRect b="12500"/>
          <a:stretch>
            <a:fillRect/>
          </a:stretch>
        </p:blipFill>
        <p:spPr bwMode="auto">
          <a:xfrm>
            <a:off x="3132138" y="4437063"/>
            <a:ext cx="28797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68413"/>
            <a:ext cx="9144000" cy="55895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099" name="Рисунок 3" descr="ЛОГОТИП-ПГТУ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50813"/>
            <a:ext cx="100488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8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 ТЕХНИЧЕСКИЙ  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101" name="TextBox 9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102" name="TextBox 19"/>
          <p:cNvSpPr txBox="1">
            <a:spLocks noChangeArrowheads="1"/>
          </p:cNvSpPr>
          <p:nvPr/>
        </p:nvSpPr>
        <p:spPr bwMode="auto">
          <a:xfrm>
            <a:off x="9828213" y="2636838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3" name="Прямоугольник 7"/>
          <p:cNvSpPr>
            <a:spLocks noChangeArrowheads="1"/>
          </p:cNvSpPr>
          <p:nvPr/>
        </p:nvSpPr>
        <p:spPr bwMode="auto">
          <a:xfrm>
            <a:off x="5940425" y="1412875"/>
            <a:ext cx="2735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chemeClr val="bg1"/>
                </a:solidFill>
                <a:cs typeface="Arial" charset="0"/>
              </a:rPr>
              <a:t>Поступление в ПГТУ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313" y="2636838"/>
            <a:ext cx="4824412" cy="2170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стать инженером</a:t>
            </a:r>
          </a:p>
          <a:p>
            <a:pPr marL="354013" indent="-3540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работать на одном из крупных                   предприятий края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получать стабильную зарплату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быть уверенным в своём будущем</a:t>
            </a:r>
          </a:p>
        </p:txBody>
      </p:sp>
      <p:sp>
        <p:nvSpPr>
          <p:cNvPr id="13" name="Овал 12"/>
          <p:cNvSpPr/>
          <p:nvPr/>
        </p:nvSpPr>
        <p:spPr>
          <a:xfrm>
            <a:off x="539750" y="2876550"/>
            <a:ext cx="120650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39750" y="3284538"/>
            <a:ext cx="120650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39750" y="4100513"/>
            <a:ext cx="120650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8" name="TextBox 13"/>
          <p:cNvSpPr txBox="1">
            <a:spLocks noChangeArrowheads="1"/>
          </p:cNvSpPr>
          <p:nvPr/>
        </p:nvSpPr>
        <p:spPr bwMode="auto">
          <a:xfrm>
            <a:off x="611188" y="2174875"/>
            <a:ext cx="32400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cs typeface="Arial" charset="0"/>
              </a:rPr>
              <a:t>    </a:t>
            </a:r>
            <a:r>
              <a:rPr lang="ru-RU" sz="2400" b="1">
                <a:solidFill>
                  <a:srgbClr val="FFC000"/>
                </a:solidFill>
                <a:cs typeface="Arial" charset="0"/>
              </a:rPr>
              <a:t>Если ты хочешь </a:t>
            </a:r>
          </a:p>
        </p:txBody>
      </p:sp>
      <p:sp>
        <p:nvSpPr>
          <p:cNvPr id="4109" name="TextBox 14"/>
          <p:cNvSpPr txBox="1">
            <a:spLocks noChangeArrowheads="1"/>
          </p:cNvSpPr>
          <p:nvPr/>
        </p:nvSpPr>
        <p:spPr bwMode="auto">
          <a:xfrm>
            <a:off x="107950" y="5229225"/>
            <a:ext cx="8064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cs typeface="Arial" charset="0"/>
              </a:rPr>
              <a:t>    </a:t>
            </a:r>
            <a:r>
              <a:rPr lang="ru-RU" sz="2400" b="1">
                <a:solidFill>
                  <a:srgbClr val="FFC000"/>
                </a:solidFill>
                <a:cs typeface="Arial" charset="0"/>
              </a:rPr>
              <a:t>ПГТУ  приглашает  тебя  войти  в  кадровый резерв  поступающих  в  наш  университет! </a:t>
            </a:r>
            <a:endParaRPr lang="ru-RU" sz="2000" b="1">
              <a:solidFill>
                <a:srgbClr val="FFC000"/>
              </a:solidFill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ru-RU" sz="1600" b="1">
                <a:solidFill>
                  <a:srgbClr val="FFC000"/>
                </a:solidFill>
                <a:cs typeface="Arial" charset="0"/>
              </a:rPr>
              <a:t>(Заполни анкету на сайте </a:t>
            </a:r>
            <a:r>
              <a:rPr lang="en-US" sz="1600" b="1">
                <a:solidFill>
                  <a:srgbClr val="FFC000"/>
                </a:solidFill>
                <a:cs typeface="Arial" charset="0"/>
              </a:rPr>
              <a:t>www.pstu.ru</a:t>
            </a:r>
            <a:r>
              <a:rPr lang="ru-RU" sz="1600" b="1">
                <a:solidFill>
                  <a:srgbClr val="FFC000"/>
                </a:solidFill>
                <a:cs typeface="Arial" charset="0"/>
              </a:rPr>
              <a:t>, раздел «Абитуриенту»)</a:t>
            </a:r>
            <a:endParaRPr lang="ru-RU" sz="2000" b="1">
              <a:solidFill>
                <a:srgbClr val="FFC000"/>
              </a:solidFill>
              <a:cs typeface="Arial" charset="0"/>
            </a:endParaRPr>
          </a:p>
        </p:txBody>
      </p:sp>
      <p:pic>
        <p:nvPicPr>
          <p:cNvPr id="4110" name="Рисунок 20" descr="ОиК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2492375"/>
            <a:ext cx="35655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Овал 15"/>
          <p:cNvSpPr/>
          <p:nvPr/>
        </p:nvSpPr>
        <p:spPr>
          <a:xfrm>
            <a:off x="539750" y="4508500"/>
            <a:ext cx="120650" cy="12223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123" name="Рисунок 10" descr="Untitled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12"/>
          <p:cNvSpPr txBox="1">
            <a:spLocks noChangeArrowheads="1"/>
          </p:cNvSpPr>
          <p:nvPr/>
        </p:nvSpPr>
        <p:spPr bwMode="auto">
          <a:xfrm>
            <a:off x="5046663" y="404813"/>
            <a:ext cx="173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5127" name="Прямоугольник 8"/>
          <p:cNvSpPr>
            <a:spLocks noChangeArrowheads="1"/>
          </p:cNvSpPr>
          <p:nvPr/>
        </p:nvSpPr>
        <p:spPr bwMode="auto">
          <a:xfrm>
            <a:off x="5724525" y="1341438"/>
            <a:ext cx="2879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rgbClr val="002060"/>
                </a:solidFill>
                <a:cs typeface="Arial" charset="0"/>
              </a:rPr>
              <a:t>Поступление в ПГТУ</a:t>
            </a:r>
          </a:p>
        </p:txBody>
      </p:sp>
      <p:sp>
        <p:nvSpPr>
          <p:cNvPr id="5128" name="TextBox 16"/>
          <p:cNvSpPr txBox="1">
            <a:spLocks noChangeArrowheads="1"/>
          </p:cNvSpPr>
          <p:nvPr/>
        </p:nvSpPr>
        <p:spPr bwMode="auto">
          <a:xfrm>
            <a:off x="755650" y="1836738"/>
            <a:ext cx="8064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cs typeface="Arial" charset="0"/>
              </a:rPr>
              <a:t>Выпускникам техникумов  для продолжения профильного образования достаточно сдать тест ПГТУ по математике,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088" y="2492375"/>
            <a:ext cx="7489825" cy="1339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чтобы поступить в ПГТУ на инженерное направление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бюджетной основе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сокращённой программе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611188" y="2682875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11188" y="3114675"/>
            <a:ext cx="120650" cy="1222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11188" y="3524250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133" name="Picture 2" descr="H:\DCIM\269CANON\IMG_6994.JPG"/>
          <p:cNvPicPr>
            <a:picLocks noChangeAspect="1" noChangeArrowheads="1"/>
          </p:cNvPicPr>
          <p:nvPr/>
        </p:nvPicPr>
        <p:blipFill>
          <a:blip r:embed="rId4"/>
          <a:srcRect b="6357"/>
          <a:stretch>
            <a:fillRect/>
          </a:stretch>
        </p:blipFill>
        <p:spPr bwMode="auto">
          <a:xfrm>
            <a:off x="885825" y="4332288"/>
            <a:ext cx="3398838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3" descr="H:\DCIM\269CANON\IMG_6962.JPG"/>
          <p:cNvPicPr>
            <a:picLocks noChangeAspect="1" noChangeArrowheads="1"/>
          </p:cNvPicPr>
          <p:nvPr/>
        </p:nvPicPr>
        <p:blipFill>
          <a:blip r:embed="rId5"/>
          <a:srcRect t="4649"/>
          <a:stretch>
            <a:fillRect/>
          </a:stretch>
        </p:blipFill>
        <p:spPr bwMode="auto">
          <a:xfrm>
            <a:off x="4908550" y="4332288"/>
            <a:ext cx="3335338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Прямоугольник 17"/>
          <p:cNvSpPr>
            <a:spLocks noChangeArrowheads="1"/>
          </p:cNvSpPr>
          <p:nvPr/>
        </p:nvSpPr>
        <p:spPr bwMode="auto">
          <a:xfrm>
            <a:off x="1763713" y="3763963"/>
            <a:ext cx="5145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>
                <a:solidFill>
                  <a:srgbClr val="C00000"/>
                </a:solidFill>
                <a:cs typeface="Arial" charset="0"/>
              </a:rPr>
              <a:t>и получить высшее образование за 3 года!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147" name="Рисунок 10" descr="Untitled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5046663" y="404813"/>
            <a:ext cx="173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6150" name="TextBox 7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grpSp>
        <p:nvGrpSpPr>
          <p:cNvPr id="6151" name="Группа 24"/>
          <p:cNvGrpSpPr>
            <a:grpSpLocks/>
          </p:cNvGrpSpPr>
          <p:nvPr/>
        </p:nvGrpSpPr>
        <p:grpSpPr bwMode="auto">
          <a:xfrm>
            <a:off x="468313" y="1844675"/>
            <a:ext cx="8640762" cy="4968875"/>
            <a:chOff x="467544" y="1772816"/>
            <a:chExt cx="8640960" cy="4968552"/>
          </a:xfrm>
        </p:grpSpPr>
        <p:pic>
          <p:nvPicPr>
            <p:cNvPr id="6161" name="Picture 11" descr="LOGO_RUS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0F3F5"/>
                </a:clrFrom>
                <a:clrTo>
                  <a:srgbClr val="F0F3F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04139" y="4295312"/>
              <a:ext cx="1787054" cy="1146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2" name="Picture 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0F3F5"/>
                </a:clrFrom>
                <a:clrTo>
                  <a:srgbClr val="F0F3F5">
                    <a:alpha val="0"/>
                  </a:srgbClr>
                </a:clrTo>
              </a:clrChange>
            </a:blip>
            <a:srcRect b="10980"/>
            <a:stretch>
              <a:fillRect/>
            </a:stretch>
          </p:blipFill>
          <p:spPr bwMode="auto">
            <a:xfrm>
              <a:off x="3234248" y="5573759"/>
              <a:ext cx="5874256" cy="1167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3" name="Picture 2" descr="logo1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0F3F5"/>
                </a:clrFrom>
                <a:clrTo>
                  <a:srgbClr val="F0F3F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02100" y="1772816"/>
              <a:ext cx="2666434" cy="1031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4" name="Picture 7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0F3F5"/>
                </a:clrFrom>
                <a:clrTo>
                  <a:srgbClr val="F0F3F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81998" y="2995844"/>
              <a:ext cx="1165331" cy="1516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5" name="Picture 10" descr="Silvinit_logo_1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0F3F5"/>
                </a:clrFrom>
                <a:clrTo>
                  <a:srgbClr val="F0F3F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7544" y="5976975"/>
              <a:ext cx="2374896" cy="675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6" name="Picture 1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91269" y="2842966"/>
              <a:ext cx="1123900" cy="152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" name="Прямоугольник 35"/>
          <p:cNvSpPr/>
          <p:nvPr/>
        </p:nvSpPr>
        <p:spPr>
          <a:xfrm>
            <a:off x="0" y="1268413"/>
            <a:ext cx="9144000" cy="5589587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53" name="Прямоугольник 8"/>
          <p:cNvSpPr>
            <a:spLocks noChangeArrowheads="1"/>
          </p:cNvSpPr>
          <p:nvPr/>
        </p:nvSpPr>
        <p:spPr bwMode="auto">
          <a:xfrm>
            <a:off x="684213" y="1484313"/>
            <a:ext cx="7559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cs typeface="Arial" charset="0"/>
              </a:rPr>
              <a:t>Ты получишь не только качественное инженерное образование, но и</a:t>
            </a:r>
            <a:endParaRPr lang="ru-RU" sz="2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11188" y="2420938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11188" y="4076700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11188" y="3236913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11188" y="5732463"/>
            <a:ext cx="120650" cy="1222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611188" y="4868863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27088" y="2205038"/>
            <a:ext cx="5113337" cy="383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дополнительный доход в виде надбавки к стипендии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заработной платы,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опыт работы по специальности на крупнейших предприятиях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Прикамья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возможность съездить на всероссийские и международные мероприятия,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навыки ведения собственного бизнеса,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необходимые контакты с предприятиями, международные связи!</a:t>
            </a:r>
          </a:p>
        </p:txBody>
      </p:sp>
      <p:sp>
        <p:nvSpPr>
          <p:cNvPr id="24" name="Овал 23"/>
          <p:cNvSpPr/>
          <p:nvPr/>
        </p:nvSpPr>
        <p:spPr>
          <a:xfrm>
            <a:off x="611188" y="5300663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171" name="Рисунок 10" descr="Untitled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Box 12"/>
          <p:cNvSpPr txBox="1">
            <a:spLocks noChangeArrowheads="1"/>
          </p:cNvSpPr>
          <p:nvPr/>
        </p:nvSpPr>
        <p:spPr bwMode="auto">
          <a:xfrm>
            <a:off x="5046663" y="404813"/>
            <a:ext cx="173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720080" y="1872208"/>
          <a:ext cx="831641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176" name="Прямоугольник 8"/>
          <p:cNvSpPr>
            <a:spLocks noChangeArrowheads="1"/>
          </p:cNvSpPr>
          <p:nvPr/>
        </p:nvSpPr>
        <p:spPr bwMode="auto">
          <a:xfrm>
            <a:off x="468313" y="1773238"/>
            <a:ext cx="8135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cs typeface="Arial" charset="0"/>
              </a:rPr>
              <a:t>Поступи в ПГТУ на бюджетной основе, и ты сможешь получать стипендию!</a:t>
            </a:r>
            <a:endParaRPr lang="ru-RU" sz="2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7177" name="TextBox 9"/>
          <p:cNvSpPr txBox="1">
            <a:spLocks noChangeArrowheads="1"/>
          </p:cNvSpPr>
          <p:nvPr/>
        </p:nvSpPr>
        <p:spPr bwMode="auto">
          <a:xfrm>
            <a:off x="6516688" y="1341438"/>
            <a:ext cx="2174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2060"/>
                </a:solidFill>
                <a:cs typeface="Arial" charset="0"/>
              </a:rPr>
              <a:t>Обучение в ПГТУ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0167C291-809D-42EA-8C3F-8ACCC8CD6D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>
                                            <p:graphicEl>
                                              <a:dgm id="{0167C291-809D-42EA-8C3F-8ACCC8CD6D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74EAFA1F-8834-4C29-9CB5-99F57FED8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0">
                                            <p:graphicEl>
                                              <a:dgm id="{74EAFA1F-8834-4C29-9CB5-99F57FED80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9D0230C1-217B-47A2-9918-1E767D3E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0">
                                            <p:graphicEl>
                                              <a:dgm id="{9D0230C1-217B-47A2-9918-1E767D3E8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147591DA-AEC5-4F1D-AE72-7C01CF30E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0">
                                            <p:graphicEl>
                                              <a:dgm id="{147591DA-AEC5-4F1D-AE72-7C01CF30E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EF0CA0BC-D016-47DE-8DA1-39969251E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0">
                                            <p:graphicEl>
                                              <a:dgm id="{EF0CA0BC-D016-47DE-8DA1-39969251E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17E69C13-E431-45AC-B07D-C7D1CD7D71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0">
                                            <p:graphicEl>
                                              <a:dgm id="{17E69C13-E431-45AC-B07D-C7D1CD7D71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A106EB80-A6D3-4AC3-BD0D-CE0B120C80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0">
                                            <p:graphicEl>
                                              <a:dgm id="{A106EB80-A6D3-4AC3-BD0D-CE0B120C80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0819A2EF-69E1-4D9D-AE28-C0CD5586E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0">
                                            <p:graphicEl>
                                              <a:dgm id="{0819A2EF-69E1-4D9D-AE28-C0CD5586E6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9A20A6A8-8279-45E8-A613-C819EA391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0">
                                            <p:graphicEl>
                                              <a:dgm id="{9A20A6A8-8279-45E8-A613-C819EA391A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77D5A560-CA8B-4247-9823-81A71F8C4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0">
                                            <p:graphicEl>
                                              <a:dgm id="{77D5A560-CA8B-4247-9823-81A71F8C48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96AE315C-0491-4E78-9329-C1D927B902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0">
                                            <p:graphicEl>
                                              <a:dgm id="{96AE315C-0491-4E78-9329-C1D927B902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736B9620-A3D3-4BC2-A504-4EB9E8BE4A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0">
                                            <p:graphicEl>
                                              <a:dgm id="{736B9620-A3D3-4BC2-A504-4EB9E8BE4A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BF1D3407-CA52-4DCA-8A5B-54BDF176D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0">
                                            <p:graphicEl>
                                              <a:dgm id="{BF1D3407-CA52-4DCA-8A5B-54BDF176DE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95400"/>
            <a:ext cx="9144000" cy="5589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8195" name="Рисунок 3" descr="ЛОГОТИП-ПГТУ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50813"/>
            <a:ext cx="100488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Box 8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 ТЕХНИЧЕСКИЙ  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198" name="TextBox 19"/>
          <p:cNvSpPr txBox="1">
            <a:spLocks noChangeArrowheads="1"/>
          </p:cNvSpPr>
          <p:nvPr/>
        </p:nvSpPr>
        <p:spPr bwMode="auto">
          <a:xfrm>
            <a:off x="9828213" y="2636838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9" name="Прямоугольник 7"/>
          <p:cNvSpPr>
            <a:spLocks noChangeArrowheads="1"/>
          </p:cNvSpPr>
          <p:nvPr/>
        </p:nvSpPr>
        <p:spPr bwMode="auto">
          <a:xfrm>
            <a:off x="468313" y="1857375"/>
            <a:ext cx="8064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cs typeface="Arial" charset="0"/>
              </a:rPr>
              <a:t>   </a:t>
            </a:r>
            <a:r>
              <a:rPr lang="ru-RU" sz="2000" b="1" dirty="0">
                <a:solidFill>
                  <a:srgbClr val="FFC000"/>
                </a:solidFill>
                <a:cs typeface="Arial" charset="0"/>
              </a:rPr>
              <a:t>Если ты студент инженерной специальности или технического направления, </a:t>
            </a:r>
          </a:p>
        </p:txBody>
      </p:sp>
      <p:sp>
        <p:nvSpPr>
          <p:cNvPr id="8200" name="Прямоугольник 10"/>
          <p:cNvSpPr>
            <a:spLocks noChangeArrowheads="1"/>
          </p:cNvSpPr>
          <p:nvPr/>
        </p:nvSpPr>
        <p:spPr bwMode="auto">
          <a:xfrm>
            <a:off x="755650" y="2636838"/>
            <a:ext cx="7561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cs typeface="Arial" charset="0"/>
              </a:rPr>
              <a:t>   университет профинансирует </a:t>
            </a:r>
            <a:r>
              <a:rPr lang="en-US" b="1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ru-RU" b="1" dirty="0">
                <a:solidFill>
                  <a:schemeClr val="bg1"/>
                </a:solidFill>
                <a:cs typeface="Arial" charset="0"/>
              </a:rPr>
              <a:t>твоё участие во всероссийских научных конференциях, конкурсах, олимпиадах!</a:t>
            </a:r>
          </a:p>
        </p:txBody>
      </p:sp>
      <p:pic>
        <p:nvPicPr>
          <p:cNvPr id="8201" name="Рисунок 11" descr="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3500438"/>
            <a:ext cx="2376487" cy="317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2" descr="G:\фото Лукойл\Лукойл_награждение\IMG_706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0313" y="3500438"/>
            <a:ext cx="47625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TextBox 12"/>
          <p:cNvSpPr txBox="1">
            <a:spLocks noChangeArrowheads="1"/>
          </p:cNvSpPr>
          <p:nvPr/>
        </p:nvSpPr>
        <p:spPr bwMode="auto">
          <a:xfrm>
            <a:off x="6588125" y="1412875"/>
            <a:ext cx="2174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  <a:cs typeface="Arial" charset="0"/>
              </a:rPr>
              <a:t>Обучение в ПГТУ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219" name="Рисунок 10" descr="Untitled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Box 12"/>
          <p:cNvSpPr txBox="1">
            <a:spLocks noChangeArrowheads="1"/>
          </p:cNvSpPr>
          <p:nvPr/>
        </p:nvSpPr>
        <p:spPr bwMode="auto">
          <a:xfrm>
            <a:off x="5046663" y="404813"/>
            <a:ext cx="173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9223" name="Прямоугольник 8"/>
          <p:cNvSpPr>
            <a:spLocks noChangeArrowheads="1"/>
          </p:cNvSpPr>
          <p:nvPr/>
        </p:nvSpPr>
        <p:spPr bwMode="auto">
          <a:xfrm>
            <a:off x="827088" y="1916113"/>
            <a:ext cx="4897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cs typeface="Arial" charset="0"/>
              </a:rPr>
              <a:t>Обучаясь в ПГТУ, ты сможешь</a:t>
            </a:r>
            <a:endParaRPr lang="ru-RU" sz="24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088" y="2349500"/>
            <a:ext cx="7489825" cy="1287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принять участие в международных летних школах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начать карьеру молодого учёного, работая в международных исследовательских группах!</a:t>
            </a:r>
          </a:p>
        </p:txBody>
      </p:sp>
      <p:sp>
        <p:nvSpPr>
          <p:cNvPr id="17" name="Овал 16"/>
          <p:cNvSpPr/>
          <p:nvPr/>
        </p:nvSpPr>
        <p:spPr>
          <a:xfrm>
            <a:off x="611188" y="2565400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11188" y="2997200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7" name="Рисунок 18" descr="5-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4581525"/>
            <a:ext cx="30241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G:\Презентация Международный отдел\reserachoffcampus.jpg"/>
          <p:cNvPicPr>
            <a:picLocks noChangeAspect="1" noChangeArrowheads="1"/>
          </p:cNvPicPr>
          <p:nvPr/>
        </p:nvPicPr>
        <p:blipFill>
          <a:blip r:embed="rId5" cstate="print"/>
          <a:srcRect l="16072"/>
          <a:stretch>
            <a:fillRect/>
          </a:stretch>
        </p:blipFill>
        <p:spPr bwMode="auto">
          <a:xfrm>
            <a:off x="3635896" y="3933056"/>
            <a:ext cx="2214578" cy="2638654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1" name="Picture 3" descr="IMG_7849"/>
          <p:cNvPicPr>
            <a:picLocks noChangeAspect="1" noChangeArrowheads="1"/>
          </p:cNvPicPr>
          <p:nvPr/>
        </p:nvPicPr>
        <p:blipFill>
          <a:blip r:embed="rId6" cstate="print"/>
          <a:srcRect r="10344"/>
          <a:stretch>
            <a:fillRect/>
          </a:stretch>
        </p:blipFill>
        <p:spPr bwMode="auto">
          <a:xfrm>
            <a:off x="6156176" y="4581128"/>
            <a:ext cx="2736304" cy="203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9230" name="TextBox 19"/>
          <p:cNvSpPr txBox="1">
            <a:spLocks noChangeArrowheads="1"/>
          </p:cNvSpPr>
          <p:nvPr/>
        </p:nvSpPr>
        <p:spPr bwMode="auto">
          <a:xfrm>
            <a:off x="6443663" y="1403350"/>
            <a:ext cx="2174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2060"/>
                </a:solidFill>
                <a:cs typeface="Arial" charset="0"/>
              </a:rPr>
              <a:t>Обучение в ПГТУ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43" name="Рисунок 10" descr="Untitled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Box 12"/>
          <p:cNvSpPr txBox="1">
            <a:spLocks noChangeArrowheads="1"/>
          </p:cNvSpPr>
          <p:nvPr/>
        </p:nvSpPr>
        <p:spPr bwMode="auto">
          <a:xfrm>
            <a:off x="5046663" y="404813"/>
            <a:ext cx="173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10247" name="Прямоугольник 8"/>
          <p:cNvSpPr>
            <a:spLocks noChangeArrowheads="1"/>
          </p:cNvSpPr>
          <p:nvPr/>
        </p:nvSpPr>
        <p:spPr bwMode="auto">
          <a:xfrm>
            <a:off x="468313" y="2060575"/>
            <a:ext cx="7559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cs typeface="Arial" charset="0"/>
              </a:rPr>
              <a:t>Если ты примешь участие в работе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188" y="2492375"/>
            <a:ext cx="82089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Бизнес-инкубатора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ПГТУ,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Программы развития предпринимательских компетенций (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Smart-up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),</a:t>
            </a:r>
          </a:p>
        </p:txBody>
      </p:sp>
      <p:sp>
        <p:nvSpPr>
          <p:cNvPr id="17" name="Овал 16"/>
          <p:cNvSpPr/>
          <p:nvPr/>
        </p:nvSpPr>
        <p:spPr>
          <a:xfrm>
            <a:off x="395288" y="2708275"/>
            <a:ext cx="120650" cy="1222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95288" y="3092450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19100" y="4365625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95288" y="3573463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53" name="Прямоугольник 24"/>
          <p:cNvSpPr>
            <a:spLocks noChangeArrowheads="1"/>
          </p:cNvSpPr>
          <p:nvPr/>
        </p:nvSpPr>
        <p:spPr bwMode="auto">
          <a:xfrm>
            <a:off x="468313" y="5260975"/>
            <a:ext cx="5327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cs typeface="Arial" charset="0"/>
              </a:rPr>
              <a:t> то сможешь организовать свой бизнес!</a:t>
            </a:r>
          </a:p>
        </p:txBody>
      </p:sp>
      <p:pic>
        <p:nvPicPr>
          <p:cNvPr id="102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3500438"/>
            <a:ext cx="31210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5" name="TextBox 17"/>
          <p:cNvSpPr txBox="1">
            <a:spLocks noChangeArrowheads="1"/>
          </p:cNvSpPr>
          <p:nvPr/>
        </p:nvSpPr>
        <p:spPr bwMode="auto">
          <a:xfrm>
            <a:off x="4787900" y="1412875"/>
            <a:ext cx="3752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2060"/>
                </a:solidFill>
                <a:cs typeface="Arial" charset="0"/>
              </a:rPr>
              <a:t>Возможности трудоустройства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1188" y="3357563"/>
            <a:ext cx="5113337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Бизнес-клуба «Предпринимательская среда»,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Конкурсов-школ инновационных проектов «Большая разведка», «Большая охота»,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68413"/>
            <a:ext cx="9144000" cy="55895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1267" name="Рисунок 3" descr="ЛОГОТИП-ПГТУ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50813"/>
            <a:ext cx="100488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 ТЕХНИЧЕСКИЙ  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1269" name="TextBox 9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1270" name="TextBox 19"/>
          <p:cNvSpPr txBox="1">
            <a:spLocks noChangeArrowheads="1"/>
          </p:cNvSpPr>
          <p:nvPr/>
        </p:nvSpPr>
        <p:spPr bwMode="auto">
          <a:xfrm>
            <a:off x="9828213" y="2636838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1" name="Прямоугольник 7"/>
          <p:cNvSpPr>
            <a:spLocks noChangeArrowheads="1"/>
          </p:cNvSpPr>
          <p:nvPr/>
        </p:nvSpPr>
        <p:spPr bwMode="auto">
          <a:xfrm>
            <a:off x="611188" y="1844675"/>
            <a:ext cx="75612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cs typeface="Arial" charset="0"/>
              </a:rPr>
              <a:t>   </a:t>
            </a:r>
            <a:r>
              <a:rPr lang="ru-RU" sz="2000" b="1" dirty="0">
                <a:solidFill>
                  <a:srgbClr val="FFC000"/>
                </a:solidFill>
                <a:cs typeface="Arial" charset="0"/>
              </a:rPr>
              <a:t>Благодаря совместным проектам ПГТУ с предприятиями Пермского края ты сможешь</a:t>
            </a:r>
            <a:endParaRPr lang="ru-RU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1272" name="Прямоугольник 16"/>
          <p:cNvSpPr>
            <a:spLocks noChangeArrowheads="1"/>
          </p:cNvSpPr>
          <p:nvPr/>
        </p:nvSpPr>
        <p:spPr bwMode="auto">
          <a:xfrm>
            <a:off x="755650" y="1341438"/>
            <a:ext cx="7993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chemeClr val="bg1"/>
                </a:solidFill>
                <a:cs typeface="Arial" charset="0"/>
              </a:rPr>
              <a:t>Возможности трудоустройства</a:t>
            </a:r>
          </a:p>
        </p:txBody>
      </p:sp>
      <p:sp>
        <p:nvSpPr>
          <p:cNvPr id="11273" name="TextBox 10"/>
          <p:cNvSpPr txBox="1">
            <a:spLocks noChangeArrowheads="1"/>
          </p:cNvSpPr>
          <p:nvPr/>
        </p:nvSpPr>
        <p:spPr bwMode="auto">
          <a:xfrm>
            <a:off x="468313" y="2565400"/>
            <a:ext cx="5688012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ru-RU" b="1" dirty="0">
                <a:solidFill>
                  <a:schemeClr val="bg1"/>
                </a:solidFill>
                <a:cs typeface="Arial" charset="0"/>
              </a:rPr>
              <a:t>учиться и работать на крупнейших предприятиях Прикамья («Протон-ПМ», «Авиадвигатель», «Мотовилихинские заводы», «ЛУКОЙЛ» и др</a:t>
            </a:r>
            <a:r>
              <a:rPr lang="ru-RU" b="1" dirty="0" smtClean="0">
                <a:solidFill>
                  <a:schemeClr val="bg1"/>
                </a:solidFill>
                <a:cs typeface="Arial" charset="0"/>
              </a:rPr>
              <a:t>.),</a:t>
            </a:r>
            <a:endParaRPr lang="ru-RU" b="1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получать незаменимый производственный опыт,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получать дополнительный доход,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гарантированно трудоустроиться 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cs typeface="Arial" charset="0"/>
              </a:rPr>
              <a:t>после получения образования!</a:t>
            </a:r>
          </a:p>
        </p:txBody>
      </p:sp>
      <p:sp>
        <p:nvSpPr>
          <p:cNvPr id="12" name="Овал 11"/>
          <p:cNvSpPr/>
          <p:nvPr/>
        </p:nvSpPr>
        <p:spPr>
          <a:xfrm>
            <a:off x="346075" y="2781300"/>
            <a:ext cx="122238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46075" y="4437063"/>
            <a:ext cx="122238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23850" y="5661025"/>
            <a:ext cx="120650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46075" y="5253038"/>
            <a:ext cx="122238" cy="1206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14" name="Picture 3" descr="G:\Презентация Международный отдел\14419.jpg"/>
          <p:cNvPicPr>
            <a:picLocks noChangeAspect="1" noChangeArrowheads="1"/>
          </p:cNvPicPr>
          <p:nvPr/>
        </p:nvPicPr>
        <p:blipFill>
          <a:blip r:embed="rId4" cstate="print"/>
          <a:srcRect b="11111"/>
          <a:stretch>
            <a:fillRect/>
          </a:stretch>
        </p:blipFill>
        <p:spPr bwMode="auto">
          <a:xfrm flipH="1">
            <a:off x="6588224" y="2564904"/>
            <a:ext cx="2207639" cy="2616461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1279" name="Рисунок 17" descr="8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4773613"/>
            <a:ext cx="2736850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68413"/>
            <a:ext cx="9144000" cy="55895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2291" name="Рисунок 3" descr="ЛОГОТИП-ПГТУ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50813"/>
            <a:ext cx="100488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8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rgbClr val="002060"/>
                </a:solidFill>
                <a:cs typeface="Arial" charset="0"/>
              </a:rPr>
              <a:t> ТЕХНИЧЕСКИЙ  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2293" name="TextBox 9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УНИВЕРСИТЕТ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2294" name="TextBox 19"/>
          <p:cNvSpPr txBox="1">
            <a:spLocks noChangeArrowheads="1"/>
          </p:cNvSpPr>
          <p:nvPr/>
        </p:nvSpPr>
        <p:spPr bwMode="auto">
          <a:xfrm>
            <a:off x="9828213" y="2636838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5" name="Прямоугольник 7"/>
          <p:cNvSpPr>
            <a:spLocks noChangeArrowheads="1"/>
          </p:cNvSpPr>
          <p:nvPr/>
        </p:nvSpPr>
        <p:spPr bwMode="auto">
          <a:xfrm>
            <a:off x="323850" y="1268413"/>
            <a:ext cx="75612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C000"/>
                </a:solidFill>
                <a:cs typeface="Arial" charset="0"/>
              </a:rPr>
              <a:t> </a:t>
            </a:r>
            <a:r>
              <a:rPr lang="ru-RU" sz="2400" b="1">
                <a:solidFill>
                  <a:srgbClr val="FFC000"/>
                </a:solidFill>
                <a:cs typeface="Arial" charset="0"/>
              </a:rPr>
              <a:t>Применив технологию успеха в ПГТУ, ты</a:t>
            </a:r>
            <a:endParaRPr lang="ru-RU" sz="1600" b="1">
              <a:solidFill>
                <a:srgbClr val="FFC000"/>
              </a:solidFill>
              <a:cs typeface="Arial" charset="0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288032" y="1872208"/>
          <a:ext cx="8892480" cy="49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Овал 16"/>
          <p:cNvSpPr/>
          <p:nvPr/>
        </p:nvSpPr>
        <p:spPr>
          <a:xfrm>
            <a:off x="323850" y="2133600"/>
            <a:ext cx="120650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23850" y="2732088"/>
            <a:ext cx="120650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23850" y="3573463"/>
            <a:ext cx="120650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23850" y="4149725"/>
            <a:ext cx="120650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19100" y="5229225"/>
            <a:ext cx="120650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419100" y="5876925"/>
            <a:ext cx="120650" cy="120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524328" y="1988840"/>
            <a:ext cx="1619672" cy="4680520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Успех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Уверенность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Общение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Заработок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Любимая работа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Карьерный рост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Достижения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Открытия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6115D38-F765-4377-8B9F-629C2B982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>
                                            <p:graphicEl>
                                              <a:dgm id="{16115D38-F765-4377-8B9F-629C2B9828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C838EE7-A422-4CED-A78A-9C224C32D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graphicEl>
                                              <a:dgm id="{6C838EE7-A422-4CED-A78A-9C224C32DB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EA754DF7-189C-4832-AA7E-D2DA57AE9E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graphicEl>
                                              <a:dgm id="{EA754DF7-189C-4832-AA7E-D2DA57AE9E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2D5C6C0-806A-4EA1-8067-CA1F93761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dgm id="{32D5C6C0-806A-4EA1-8067-CA1F93761F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E3208456-00A7-4E78-8D4F-AE5955AAD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graphicEl>
                                              <a:dgm id="{E3208456-00A7-4E78-8D4F-AE5955AADA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F0C4DB6-C1B1-4E5E-99E1-456DBFB863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graphicEl>
                                              <a:dgm id="{6F0C4DB6-C1B1-4E5E-99E1-456DBFB863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6988"/>
            <a:ext cx="9144000" cy="1268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3315" name="Рисунок 10" descr="Untitled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144463"/>
            <a:ext cx="996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12"/>
          <p:cNvSpPr txBox="1">
            <a:spLocks noChangeArrowheads="1"/>
          </p:cNvSpPr>
          <p:nvPr/>
        </p:nvSpPr>
        <p:spPr bwMode="auto">
          <a:xfrm>
            <a:off x="5046663" y="404813"/>
            <a:ext cx="173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468313" y="188913"/>
            <a:ext cx="34559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ПЕРМСКИЙ 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ГОСУДАРСТВЕННЫЙ</a:t>
            </a:r>
          </a:p>
          <a:p>
            <a:pPr algn="r"/>
            <a:r>
              <a:rPr lang="ru-RU" sz="1600" b="1">
                <a:solidFill>
                  <a:schemeClr val="bg1"/>
                </a:solidFill>
                <a:cs typeface="Arial" charset="0"/>
              </a:rPr>
              <a:t> ТЕХНИЧЕСКИЙ  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5218113" y="188913"/>
            <a:ext cx="2598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НАЦИОНАЛЬНЫЙ 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ИССЛЕДОВАТЕЛЬСКИЙ</a:t>
            </a:r>
          </a:p>
          <a:p>
            <a:r>
              <a:rPr lang="ru-RU" sz="1600" b="1">
                <a:solidFill>
                  <a:schemeClr val="bg1"/>
                </a:solidFill>
                <a:cs typeface="Arial" charset="0"/>
              </a:rPr>
              <a:t>УНИВЕРСИТЕТ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13319" name="Прямоугольник 8"/>
          <p:cNvSpPr>
            <a:spLocks noChangeArrowheads="1"/>
          </p:cNvSpPr>
          <p:nvPr/>
        </p:nvSpPr>
        <p:spPr bwMode="auto">
          <a:xfrm>
            <a:off x="827088" y="1557338"/>
            <a:ext cx="756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00000"/>
                </a:solidFill>
                <a:cs typeface="Arial" charset="0"/>
              </a:rPr>
              <a:t>Ты видишь своё будущее именно таким?</a:t>
            </a:r>
          </a:p>
          <a:p>
            <a:endParaRPr lang="ru-RU" sz="2400" b="1">
              <a:solidFill>
                <a:srgbClr val="C00000"/>
              </a:solidFill>
              <a:cs typeface="Arial" charset="0"/>
            </a:endParaRPr>
          </a:p>
          <a:p>
            <a:r>
              <a:rPr lang="ru-RU" sz="2400" b="1">
                <a:solidFill>
                  <a:srgbClr val="C00000"/>
                </a:solidFill>
                <a:cs typeface="Arial" charset="0"/>
              </a:rPr>
              <a:t>Обращайся!</a:t>
            </a:r>
            <a:endParaRPr lang="ru-RU" sz="240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0113" y="2935288"/>
            <a:ext cx="7272337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Официальный сайт  ПГТУ. . . . . . . . . . . . . . . . . . . . . 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www.pstu.ru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E-mail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. . . . . . . .. . . . . . . . . . . . . . . . . . . . . . . . . . . . . .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kanc@pstu.ru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Адрес………………................. г. Пермь,  Комсомольский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пр-т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29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Приемная комиссия . . . . . . . . . .. . . . . . . . . . . .2-198-065,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каб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170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Подготовительные курсы . ………. . . . . . . . . 2-198-177,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каб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339</a:t>
            </a:r>
          </a:p>
        </p:txBody>
      </p:sp>
      <p:sp>
        <p:nvSpPr>
          <p:cNvPr id="17" name="Овал 16"/>
          <p:cNvSpPr/>
          <p:nvPr/>
        </p:nvSpPr>
        <p:spPr>
          <a:xfrm>
            <a:off x="779463" y="3236913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79463" y="4365625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779463" y="3789363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779463" y="4892675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79463" y="5445125"/>
            <a:ext cx="120650" cy="1206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724</Words>
  <Application>Microsoft Office PowerPoint</Application>
  <PresentationFormat>Экран (4:3)</PresentationFormat>
  <Paragraphs>181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Анатолий</dc:creator>
  <cp:lastModifiedBy>Pr</cp:lastModifiedBy>
  <cp:revision>221</cp:revision>
  <dcterms:created xsi:type="dcterms:W3CDTF">2010-11-16T05:04:21Z</dcterms:created>
  <dcterms:modified xsi:type="dcterms:W3CDTF">2011-05-12T08:09:03Z</dcterms:modified>
</cp:coreProperties>
</file>