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9" r:id="rId2"/>
    <p:sldId id="260" r:id="rId3"/>
    <p:sldId id="300" r:id="rId4"/>
    <p:sldId id="263" r:id="rId5"/>
    <p:sldId id="262" r:id="rId6"/>
    <p:sldId id="264" r:id="rId7"/>
    <p:sldId id="266" r:id="rId8"/>
    <p:sldId id="289" r:id="rId9"/>
    <p:sldId id="290" r:id="rId10"/>
    <p:sldId id="304" r:id="rId11"/>
    <p:sldId id="293" r:id="rId12"/>
    <p:sldId id="298" r:id="rId13"/>
    <p:sldId id="294" r:id="rId14"/>
    <p:sldId id="265" r:id="rId15"/>
    <p:sldId id="274" r:id="rId16"/>
    <p:sldId id="276" r:id="rId17"/>
    <p:sldId id="275" r:id="rId18"/>
    <p:sldId id="291" r:id="rId19"/>
    <p:sldId id="292" r:id="rId20"/>
    <p:sldId id="277" r:id="rId21"/>
    <p:sldId id="278" r:id="rId22"/>
    <p:sldId id="279" r:id="rId23"/>
    <p:sldId id="286" r:id="rId24"/>
    <p:sldId id="287" r:id="rId25"/>
    <p:sldId id="301" r:id="rId26"/>
    <p:sldId id="302" r:id="rId27"/>
    <p:sldId id="303" r:id="rId28"/>
    <p:sldId id="295" r:id="rId2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xmlns:mc="http://schemas.openxmlformats.org/markup-compatibility/2006" xmlns:a14="http://schemas.microsoft.com/office/drawing/2010/main" val="FF0000" mc:Ignorable=""/>
    </p:penClr>
    <p:extLst>
      <p:ext uri="{EC167BDD-8182-4AB7-AECC-EB403E3ABB37}">
        <p14:laserClr xmlns:p14="http://schemas.microsoft.com/office/powerpoint/2010/main">
          <a:srgbClr xmlns:mc="http://schemas.openxmlformats.org/markup-compatibility/2006" xmlns:a14="http://schemas.microsoft.com/office/drawing/2010/main" val="FF0000" mc:Ignorable="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xmlns:mc="http://schemas.openxmlformats.org/markup-compatibility/2006" xmlns:a14="http://schemas.microsoft.com/office/drawing/2010/main" val="FFFFFF" mc:Ignorable=""/>
    <a:srgbClr xmlns:mc="http://schemas.openxmlformats.org/markup-compatibility/2006" xmlns:a14="http://schemas.microsoft.com/office/drawing/2010/main" val="0033CC" mc:Ignorable=""/>
    <a:srgbClr xmlns:mc="http://schemas.openxmlformats.org/markup-compatibility/2006" xmlns:a14="http://schemas.microsoft.com/office/drawing/2010/main" val="000099" mc:Ignorable=""/>
    <a:srgbClr xmlns:mc="http://schemas.openxmlformats.org/markup-compatibility/2006" xmlns:a14="http://schemas.microsoft.com/office/drawing/2010/main" val="0000FF" mc:Ignorable="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4" autoAdjust="0"/>
    <p:restoredTop sz="94643" autoAdjust="0"/>
  </p:normalViewPr>
  <p:slideViewPr>
    <p:cSldViewPr>
      <p:cViewPr>
        <p:scale>
          <a:sx n="75" d="100"/>
          <a:sy n="75" d="100"/>
        </p:scale>
        <p:origin x="-1242" y="-3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D425D-EE27-421B-8D86-445DFA53AAF2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D3BFC-EF52-4733-93EE-D2E4C84FF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Вместо ректора 2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D3BFC-EF52-4733-93EE-D2E4C84FFA3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Заголовок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D3BFC-EF52-4733-93EE-D2E4C84FFA3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583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кадры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D3BFC-EF52-4733-93EE-D2E4C84FFA39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D3BFC-EF52-4733-93EE-D2E4C84FFA3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D3BFC-EF52-4733-93EE-D2E4C84FFA3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D3BFC-EF52-4733-93EE-D2E4C84FFA3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D3BFC-EF52-4733-93EE-D2E4C84FFA39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D3BFC-EF52-4733-93EE-D2E4C84FFA39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Кадры</a:t>
            </a:r>
            <a:r>
              <a:rPr lang="ru-RU" baseline="0" dirty="0" smtClean="0"/>
              <a:t> уточнить и добавить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D3BFC-EF52-4733-93EE-D2E4C84FFA39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1ADF33-D8A5-46AA-8A7C-88E43616E0BD}" type="slidenum">
              <a:rPr lang="ru-RU" smtClean="0"/>
              <a:pPr/>
              <a:t>25</a:t>
            </a:fld>
            <a:endParaRPr lang="ru-R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6,5 сек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1ADF33-D8A5-46AA-8A7C-88E43616E0BD}" type="slidenum">
              <a:rPr lang="ru-RU" smtClean="0"/>
              <a:pPr/>
              <a:t>26</a:t>
            </a:fld>
            <a:endParaRPr lang="ru-R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6,5 сек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1ADF33-D8A5-46AA-8A7C-88E43616E0BD}" type="slidenum">
              <a:rPr lang="ru-RU" smtClean="0"/>
              <a:pPr/>
              <a:t>27</a:t>
            </a:fld>
            <a:endParaRPr lang="ru-R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6,5 сек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999">
              <a:srgbClr xmlns:mc="http://schemas.openxmlformats.org/markup-compatibility/2006" xmlns:a14="http://schemas.microsoft.com/office/drawing/2010/main" val="85C2FF" mc:Ignorable=""/>
            </a:gs>
            <a:gs pos="70000">
              <a:srgbClr xmlns:mc="http://schemas.openxmlformats.org/markup-compatibility/2006" xmlns:a14="http://schemas.microsoft.com/office/drawing/2010/main" val="C4D6EB" mc:Ignorable=""/>
            </a:gs>
            <a:gs pos="100000">
              <a:srgbClr xmlns:mc="http://schemas.openxmlformats.org/markup-compatibility/2006" xmlns:a14="http://schemas.microsoft.com/office/drawing/2010/main" val="FFEBFA" mc:Ignorable=""/>
            </a:gs>
          </a:gsLst>
          <a:lin ang="17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BA6CE-3BFF-4B46-B8BF-EE8E6FB7777E}" type="datetimeFigureOut">
              <a:rPr lang="ru-RU" smtClean="0"/>
              <a:pPr/>
              <a:t>25.06.2010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6FADF-8C3C-4778-8316-2786079347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 advClick="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jpe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2.jpeg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14.png"/><Relationship Id="rId4" Type="http://schemas.openxmlformats.org/officeDocument/2006/relationships/image" Target="../media/image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8.jpeg"/><Relationship Id="rId4" Type="http://schemas.openxmlformats.org/officeDocument/2006/relationships/image" Target="../media/image1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:\Политех Фасад.jpg"/>
          <p:cNvPicPr>
            <a:picLocks noChangeAspect="1" noChangeArrowheads="1"/>
          </p:cNvPicPr>
          <p:nvPr/>
        </p:nvPicPr>
        <p:blipFill>
          <a:blip r:embed="rId3" cstate="print"/>
          <a:srcRect t="94031"/>
          <a:stretch>
            <a:fillRect/>
          </a:stretch>
        </p:blipFill>
        <p:spPr bwMode="auto">
          <a:xfrm>
            <a:off x="0" y="4776786"/>
            <a:ext cx="9144000" cy="36671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</p:pic>
      <p:pic>
        <p:nvPicPr>
          <p:cNvPr id="4098" name="Picture 2" descr="I:\Политех Фасад.jpg"/>
          <p:cNvPicPr>
            <a:picLocks noChangeAspect="1" noChangeArrowheads="1"/>
          </p:cNvPicPr>
          <p:nvPr/>
        </p:nvPicPr>
        <p:blipFill>
          <a:blip r:embed="rId3" cstate="print"/>
          <a:srcRect t="22093"/>
          <a:stretch>
            <a:fillRect/>
          </a:stretch>
        </p:blipFill>
        <p:spPr bwMode="auto">
          <a:xfrm>
            <a:off x="0" y="0"/>
            <a:ext cx="9144000" cy="478632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</p:pic>
      <p:sp>
        <p:nvSpPr>
          <p:cNvPr id="8" name="TextBox 7"/>
          <p:cNvSpPr txBox="1"/>
          <p:nvPr/>
        </p:nvSpPr>
        <p:spPr>
          <a:xfrm>
            <a:off x="500034" y="430586"/>
            <a:ext cx="27983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ПЕРМСКИЙ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ГОСУДАРСТВЕННЫЙ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ТЕХНИЧЕСКИЙ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УНИВЕРСИТЕТ</a:t>
            </a:r>
            <a:endParaRPr lang="ru-RU" sz="2400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8304" y="585603"/>
            <a:ext cx="32058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ИССЛЕДОВАТЕЛЬСКИЙ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УНИВЕРСИТЕТ</a:t>
            </a:r>
            <a:endParaRPr lang="ru-RU" sz="2400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354311"/>
            <a:ext cx="9144001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г. Пермь, Комсомольский пр., 29</a:t>
            </a:r>
          </a:p>
          <a:p>
            <a:pPr algn="ctr">
              <a:lnSpc>
                <a:spcPct val="90000"/>
              </a:lnSpc>
            </a:pPr>
            <a:r>
              <a:rPr lang="pt-BR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Тел./факс: +7 (342) 2-198-065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 	</a:t>
            </a:r>
            <a:r>
              <a:rPr lang="pt-BR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E-mail: enter@pstu.ru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  	Сайт: </a:t>
            </a:r>
            <a:r>
              <a:rPr lang="en-US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www.pstu.ru</a:t>
            </a:r>
            <a:endParaRPr lang="ru-RU" sz="2000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3624609" y="357172"/>
          <a:ext cx="1894150" cy="1836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4609" y="357172"/>
                        <a:ext cx="1894150" cy="18361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8" descr="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476797"/>
            <a:ext cx="4429124" cy="295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42844" y="1428742"/>
            <a:ext cx="435771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/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С 1953 года ПГТУ подготовил более 110 тысяч специалистов с высшим профессиональным образованием для отраслей разведки и разработки полезных ископаемых;  энергетики; металлургии; машиностроения; авиационной и ракетно-космической техники; автоматики и управления; химической и биотехнологии;  связи; строительства и др.</a:t>
            </a:r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5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4282" y="1059582"/>
            <a:ext cx="630193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/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В 2007-2008 году ПГТУ в числе 40 ведущих вузов 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РФ являлся 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участником выполнения Инновационной образовательной 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программы в рамках приоритетного национального проекта «Образование».</a:t>
            </a:r>
            <a:endParaRPr lang="ru-RU" sz="2000" dirty="0" smtClean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  <a:p>
            <a:pPr indent="266700" algn="just"/>
            <a:endParaRPr lang="ru-RU" sz="2000" dirty="0" smtClean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  <a:p>
            <a:pPr indent="266700" algn="just"/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В 2009 году в числе 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12 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вузов России 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ПГТУ 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присвоен статус «Национальный исследовательский университет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». </a:t>
            </a:r>
            <a:r>
              <a:rPr lang="ru-RU" sz="2000" dirty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12 ноября 2009 года Министерством образования и науки РФ утверждена 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Программа развития государственного образовательного учреждения высшего профессионального образования «Пермский государственный технический университет» на 2009-2018 годы.</a:t>
            </a:r>
            <a:endParaRPr lang="ru-RU" sz="2000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</a:endParaRPr>
          </a:p>
        </p:txBody>
      </p:sp>
      <p:pic>
        <p:nvPicPr>
          <p:cNvPr id="11" name="Picture 12" descr="Logo_образова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71126" y="2844007"/>
            <a:ext cx="2453402" cy="1645607"/>
          </a:xfrm>
          <a:prstGeom prst="rect">
            <a:avLst/>
          </a:prstGeom>
          <a:noFill/>
        </p:spPr>
      </p:pic>
      <p:pic>
        <p:nvPicPr>
          <p:cNvPr id="12" name="Picture 19" descr="Logo ИОП 2007-0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898674" y="1094054"/>
            <a:ext cx="1520606" cy="1477696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51612" y="1000114"/>
            <a:ext cx="4020652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УНИВЕРСИТЕТ СЕГОДНЯ: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14282" y="1606347"/>
            <a:ext cx="4857784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Более 30 000 студентов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ПГТУ обучаются: </a:t>
            </a:r>
            <a:endParaRPr kumimoji="0" lang="ru-RU" sz="2800" i="0" u="none" strike="noStrike" normalizeH="0" baseline="0" dirty="0" smtClean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- по 22 направлениям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бакалавриата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;</a:t>
            </a:r>
            <a:endParaRPr kumimoji="0" lang="ru-RU" sz="2800" i="0" u="none" strike="noStrike" normalizeH="0" baseline="0" dirty="0" smtClean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- по 89 специальностям;</a:t>
            </a: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- по 27 программам подготовки магистров.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cs typeface="Arial" pitchFamily="34" charset="0"/>
              </a:rPr>
              <a:t> </a:t>
            </a:r>
          </a:p>
        </p:txBody>
      </p:sp>
      <p:pic>
        <p:nvPicPr>
          <p:cNvPr id="2" name="Picture 3" descr="H:\IMG_1091.JPG"/>
          <p:cNvPicPr>
            <a:picLocks noChangeAspect="1" noChangeArrowheads="1"/>
          </p:cNvPicPr>
          <p:nvPr/>
        </p:nvPicPr>
        <p:blipFill>
          <a:blip r:embed="rId6" cstate="print"/>
          <a:srcRect l="33923" t="24671" b="9476"/>
          <a:stretch>
            <a:fillRect/>
          </a:stretch>
        </p:blipFill>
        <p:spPr bwMode="auto">
          <a:xfrm>
            <a:off x="4652974" y="1714494"/>
            <a:ext cx="4133868" cy="3089875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8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 useBgFill="1">
        <p:nvSpPr>
          <p:cNvPr id="14" name="Rectangle 8"/>
          <p:cNvSpPr>
            <a:spLocks noChangeArrowheads="1"/>
          </p:cNvSpPr>
          <p:nvPr/>
        </p:nvSpPr>
        <p:spPr bwMode="auto">
          <a:xfrm>
            <a:off x="214282" y="1785932"/>
            <a:ext cx="8715436" cy="3071834"/>
          </a:xfrm>
          <a:prstGeom prst="rect">
            <a:avLst/>
          </a:prstGeom>
          <a:ln w="19050">
            <a:noFill/>
            <a:miter lim="800000"/>
            <a:headEnd/>
            <a:tailEnd/>
          </a:ln>
        </p:spPr>
        <p:txBody>
          <a:bodyPr wrap="square" numCol="2" spcCol="360000" anchor="b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66700" indent="-266700" algn="l">
              <a:spcAft>
                <a:spcPts val="1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Автодорожный</a:t>
            </a:r>
            <a:endParaRPr lang="en-US" sz="2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outerShdw>
              </a:effectLst>
              <a:latin typeface="Arial Black" pitchFamily="34" charset="0"/>
            </a:endParaRPr>
          </a:p>
          <a:p>
            <a:pPr marL="266700" indent="-266700" algn="l">
              <a:spcAft>
                <a:spcPts val="1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Аэрокосмический</a:t>
            </a:r>
          </a:p>
          <a:p>
            <a:pPr marL="266700" indent="-266700" algn="l">
              <a:spcAft>
                <a:spcPts val="1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Горно-нефтяной</a:t>
            </a:r>
          </a:p>
          <a:p>
            <a:pPr marL="266700" indent="-266700" algn="l">
              <a:spcAft>
                <a:spcPts val="1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Гуманитарный</a:t>
            </a:r>
          </a:p>
          <a:p>
            <a:pPr marL="266700" indent="-266700" algn="l">
              <a:spcAft>
                <a:spcPts val="1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Механико-технологический</a:t>
            </a:r>
          </a:p>
          <a:p>
            <a:pPr marL="266700" indent="-266700" algn="l">
              <a:spcAft>
                <a:spcPts val="1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Прикладной математики и механики</a:t>
            </a:r>
          </a:p>
          <a:p>
            <a:pPr marL="266700" indent="-266700" algn="l">
              <a:spcAft>
                <a:spcPts val="1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Строительный</a:t>
            </a:r>
          </a:p>
          <a:p>
            <a:pPr marL="266700" indent="-266700" algn="l">
              <a:spcAft>
                <a:spcPts val="1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Химико-технологический</a:t>
            </a:r>
          </a:p>
          <a:p>
            <a:pPr marL="266700" indent="-266700" algn="l">
              <a:spcAft>
                <a:spcPts val="1800"/>
              </a:spcAft>
              <a:buFont typeface="Wingdings" pitchFamily="2" charset="2"/>
              <a:buChar char="ü"/>
            </a:pPr>
            <a:r>
              <a:rPr lang="ru-RU" sz="2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Электротехнический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88882" y="1109953"/>
            <a:ext cx="8715436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9 факультетов:</a:t>
            </a:r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0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92248" y="1000114"/>
            <a:ext cx="871543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ИНСТИТУТЫ И НАУЧНО-ОБРАЗОВАТЕЛЬНЫЕ ЦЕНТРЫ ВЗАИМОДЕЙСТВИЯ С БАЗОВЫМИ ПОТРЕБИТЕЛЯМИ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1509490"/>
            <a:ext cx="8858312" cy="177664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Институт нефти и газа</a:t>
            </a: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Институт авиационного двигателестроения и газотурбинных технологий</a:t>
            </a: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Институт </a:t>
            </a:r>
            <a:r>
              <a:rPr lang="ru-RU" sz="16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фотоники</a:t>
            </a: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 и оптоэлектронного приборостроения</a:t>
            </a: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Институт калия</a:t>
            </a: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Институт безопасности труда, производства и человека</a:t>
            </a: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Институт фундаментальных исследований</a:t>
            </a: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Институт непрерывного образования</a:t>
            </a: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Научный центр порошкового материаловедения и др.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3259401"/>
            <a:ext cx="871543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НАУЧНО-ИССЛЕДОВАТЕЛЬСКИЕ ЦЕНТРЫ ВЗАИМОДЕЙСТВИЯ С МЕЖДУНАРОДНЫМИ КОРПОРАЦИЯМИ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42844" y="3785438"/>
            <a:ext cx="8858312" cy="1215204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Инновационный центр </a:t>
            </a:r>
            <a:r>
              <a:rPr lang="ru-RU" sz="16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Microsoft</a:t>
            </a:r>
            <a:endParaRPr lang="ru-RU" sz="1600" dirty="0" smtClean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</a:endParaRP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Региональный центр технической компетенции «AMD-ПГТУ»</a:t>
            </a: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Учебный центр </a:t>
            </a:r>
            <a:r>
              <a:rPr lang="ru-RU" sz="16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ДаймлерКрайслер</a:t>
            </a:r>
            <a:endParaRPr lang="ru-RU" sz="1600" dirty="0" smtClean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</a:endParaRP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Международный центр </a:t>
            </a:r>
            <a:r>
              <a:rPr lang="ru-RU" sz="16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бизнес-образования</a:t>
            </a: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 «МБО-ПГТУ»</a:t>
            </a: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Центр «</a:t>
            </a:r>
            <a:r>
              <a:rPr lang="ru-RU" sz="16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Интерлингвакоммуникация</a:t>
            </a: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» </a:t>
            </a:r>
          </a:p>
          <a:p>
            <a:pPr marL="266700" indent="-182563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</a:rPr>
              <a:t>Центр «ТЭРРА КОММУНИКАЦИО» и др.</a:t>
            </a:r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8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14282" y="1537168"/>
            <a:ext cx="4857784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6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нанотехнологии</a:t>
            </a:r>
            <a:r>
              <a:rPr lang="ru-RU" sz="2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6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наноматериалы</a:t>
            </a:r>
            <a:r>
              <a:rPr lang="ru-RU" sz="2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6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фотоника</a:t>
            </a:r>
            <a:r>
              <a:rPr lang="ru-RU" sz="2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и </a:t>
            </a:r>
            <a:r>
              <a:rPr lang="ru-RU" sz="26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оптоинформатика</a:t>
            </a:r>
            <a:r>
              <a:rPr lang="ru-RU" sz="2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6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инноватика</a:t>
            </a:r>
            <a:r>
              <a:rPr lang="ru-RU" sz="2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управление инновациями;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информационная безопасность;</a:t>
            </a:r>
          </a:p>
          <a:p>
            <a:pPr marL="266700" lvl="0" indent="-2667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6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биотехнологии и др.</a:t>
            </a:r>
          </a:p>
        </p:txBody>
      </p:sp>
      <p:pic>
        <p:nvPicPr>
          <p:cNvPr id="9" name="Picture 10" descr="Пумори_оборудование"/>
          <p:cNvPicPr>
            <a:picLocks noChangeAspect="1" noChangeArrowheads="1"/>
          </p:cNvPicPr>
          <p:nvPr/>
        </p:nvPicPr>
        <p:blipFill>
          <a:blip r:embed="rId6"/>
          <a:srcRect l="13456" t="6119" r="3779"/>
          <a:stretch>
            <a:fillRect/>
          </a:stretch>
        </p:blipFill>
        <p:spPr bwMode="auto">
          <a:xfrm>
            <a:off x="5138027" y="1500181"/>
            <a:ext cx="3720253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47620" y="1071552"/>
            <a:ext cx="8572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НОВЫЕ НАПРАВЛЕНИЯ И СПЕЦИАЛЬНОСТИ</a:t>
            </a:r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8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000114"/>
            <a:ext cx="9144000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ВЫПУСК ПО ВСЕМ  ВИДАМ И ФОРМАМ ОБУЧЕНИЯ</a:t>
            </a:r>
          </a:p>
        </p:txBody>
      </p:sp>
      <p:graphicFrame>
        <p:nvGraphicFramePr>
          <p:cNvPr id="13" name="Group 132"/>
          <p:cNvGraphicFramePr>
            <a:graphicFrameLocks noGrp="1"/>
          </p:cNvGraphicFramePr>
          <p:nvPr/>
        </p:nvGraphicFramePr>
        <p:xfrm>
          <a:off x="322263" y="1571618"/>
          <a:ext cx="8497887" cy="3217623"/>
        </p:xfrm>
        <a:graphic>
          <a:graphicData uri="http://schemas.openxmlformats.org/drawingml/2006/table">
            <a:tbl>
              <a:tblPr/>
              <a:tblGrid>
                <a:gridCol w="4106861"/>
                <a:gridCol w="2195513"/>
                <a:gridCol w="2195513"/>
              </a:tblGrid>
              <a:tr h="268874"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2007/2008</a:t>
                      </a:r>
                      <a:endParaRPr kumimoji="0" lang="ru-RU" sz="1600" b="1" i="0" u="none" strike="noStrike" cap="none" spc="0" normalizeH="0" baseline="0" dirty="0" smtClean="0">
                        <a:ln w="6350"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</a:ln>
                        <a:solidFill>
                          <a:srgbClr xmlns:mc="http://schemas.openxmlformats.org/markup-compatibility/2006" xmlns:a14="http://schemas.microsoft.com/office/drawing/2010/main" val="C00000" mc:Ignorable=""/>
                        </a:solidFill>
                        <a:effectLst>
                          <a:outerShdw blurRad="50800" algn="tl" rotWithShape="0">
                            <a:srgbClr xmlns:mc="http://schemas.openxmlformats.org/markup-compatibility/2006" xmlns:a14="http://schemas.microsoft.com/office/drawing/2010/main" val="000000" mc:Ignorable=""/>
                          </a:outerShdw>
                        </a:effectLst>
                        <a:latin typeface="Arial Black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2009/2009</a:t>
                      </a:r>
                      <a:endParaRPr kumimoji="0" lang="ru-RU" sz="1600" b="1" i="0" u="none" strike="noStrike" cap="none" spc="0" normalizeH="0" baseline="0" dirty="0" smtClean="0">
                        <a:ln w="6350"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</a:ln>
                        <a:solidFill>
                          <a:srgbClr xmlns:mc="http://schemas.openxmlformats.org/markup-compatibility/2006" xmlns:a14="http://schemas.microsoft.com/office/drawing/2010/main" val="C00000" mc:Ignorable=""/>
                        </a:solidFill>
                        <a:effectLst>
                          <a:outerShdw blurRad="50800" algn="tl" rotWithShape="0">
                            <a:srgbClr xmlns:mc="http://schemas.openxmlformats.org/markup-compatibility/2006" xmlns:a14="http://schemas.microsoft.com/office/drawing/2010/main" val="000000" mc:Ignorable=""/>
                          </a:outerShdw>
                        </a:effectLst>
                        <a:latin typeface="Arial Black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ВЫПУСК ВСЕГО</a:t>
                      </a:r>
                      <a:endParaRPr kumimoji="0" lang="ru-RU" sz="1600" b="1" i="0" u="none" strike="noStrike" cap="none" normalizeH="0" baseline="0" dirty="0" smtClean="0">
                        <a:ln w="6350"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4688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4874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1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СПЕЦИАЛИСТЫ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3878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4024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0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в т.ч. дипломы</a:t>
                      </a:r>
                      <a:r>
                        <a:rPr lang="ru-RU" sz="1600" b="1" spc="50" baseline="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 </a:t>
                      </a: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с отличием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9,3%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8,2%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1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БАКАЛАВРЫ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736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760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0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в т.ч. дипломы с отличием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5,4%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8,4%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МАГИСТРЫ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74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90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0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в т.ч. дипломы с отличием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39,2%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317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34,4%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0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000114"/>
            <a:ext cx="9144000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ИТОГИ ПРИЕМА 2009 ГОДА</a:t>
            </a:r>
          </a:p>
        </p:txBody>
      </p:sp>
      <p:graphicFrame>
        <p:nvGraphicFramePr>
          <p:cNvPr id="13" name="Group 132"/>
          <p:cNvGraphicFramePr>
            <a:graphicFrameLocks noGrp="1"/>
          </p:cNvGraphicFramePr>
          <p:nvPr/>
        </p:nvGraphicFramePr>
        <p:xfrm>
          <a:off x="322263" y="1636836"/>
          <a:ext cx="8536015" cy="3006616"/>
        </p:xfrm>
        <a:graphic>
          <a:graphicData uri="http://schemas.openxmlformats.org/drawingml/2006/table">
            <a:tbl>
              <a:tblPr/>
              <a:tblGrid>
                <a:gridCol w="3035291"/>
                <a:gridCol w="1375181"/>
                <a:gridCol w="1375181"/>
                <a:gridCol w="1375181"/>
                <a:gridCol w="1375181"/>
              </a:tblGrid>
              <a:tr h="779517"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ОЧНАЯ</a:t>
                      </a:r>
                      <a:endParaRPr kumimoji="0" lang="ru-RU" sz="1600" b="1" i="0" u="none" strike="noStrike" cap="none" spc="0" normalizeH="0" baseline="0" dirty="0" smtClean="0">
                        <a:ln w="6350"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</a:ln>
                        <a:solidFill>
                          <a:srgbClr xmlns:mc="http://schemas.openxmlformats.org/markup-compatibility/2006" xmlns:a14="http://schemas.microsoft.com/office/drawing/2010/main" val="C00000" mc:Ignorable=""/>
                        </a:solidFill>
                        <a:effectLst>
                          <a:outerShdw blurRad="50800" algn="tl" rotWithShape="0">
                            <a:srgbClr xmlns:mc="http://schemas.openxmlformats.org/markup-compatibility/2006" xmlns:a14="http://schemas.microsoft.com/office/drawing/2010/main" val="000000" mc:Ignorable=""/>
                          </a:outerShdw>
                        </a:effectLst>
                        <a:latin typeface="Arial Black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ОЧНО-ЗАОЧНАЯ</a:t>
                      </a:r>
                      <a:endParaRPr kumimoji="0" lang="ru-RU" sz="1600" b="1" i="0" u="none" strike="noStrike" cap="none" spc="0" normalizeH="0" baseline="0" dirty="0" smtClean="0">
                        <a:ln w="6350"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</a:ln>
                        <a:solidFill>
                          <a:srgbClr xmlns:mc="http://schemas.openxmlformats.org/markup-compatibility/2006" xmlns:a14="http://schemas.microsoft.com/office/drawing/2010/main" val="C00000" mc:Ignorable=""/>
                        </a:solidFill>
                        <a:effectLst>
                          <a:outerShdw blurRad="50800" algn="tl" rotWithShape="0">
                            <a:srgbClr xmlns:mc="http://schemas.openxmlformats.org/markup-compatibility/2006" xmlns:a14="http://schemas.microsoft.com/office/drawing/2010/main" val="000000" mc:Ignorable=""/>
                          </a:outerShdw>
                        </a:effectLst>
                        <a:latin typeface="Arial Black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spc="0" normalizeH="0" baseline="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solidFill>
                            <a:srgbClr xmlns:mc="http://schemas.openxmlformats.org/markup-compatibility/2006" xmlns:a14="http://schemas.microsoft.com/office/drawing/2010/main" val="C00000" mc:Ignorable=""/>
                          </a:solidFill>
                          <a:effectLst>
                            <a:outerShdw blurRad="50800" algn="tl" rotWithShape="0">
                              <a:srgbClr xmlns:mc="http://schemas.openxmlformats.org/markup-compatibility/2006" xmlns:a14="http://schemas.microsoft.com/office/drawing/2010/main" val="000000" mc:Ignorable=""/>
                            </a:outerShdw>
                          </a:effectLst>
                          <a:latin typeface="Arial Black" pitchFamily="34" charset="0"/>
                        </a:rPr>
                        <a:t>ЗАОЧНАЯ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spc="0" normalizeH="0" baseline="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solidFill>
                            <a:srgbClr xmlns:mc="http://schemas.openxmlformats.org/markup-compatibility/2006" xmlns:a14="http://schemas.microsoft.com/office/drawing/2010/main" val="C00000" mc:Ignorable=""/>
                          </a:solidFill>
                          <a:effectLst>
                            <a:outerShdw blurRad="50800" algn="tl" rotWithShape="0">
                              <a:srgbClr xmlns:mc="http://schemas.openxmlformats.org/markup-compatibility/2006" xmlns:a14="http://schemas.microsoft.com/office/drawing/2010/main" val="000000" mc:Ignorable=""/>
                            </a:outerShdw>
                          </a:effectLst>
                          <a:latin typeface="Arial Black" pitchFamily="34" charset="0"/>
                        </a:rPr>
                        <a:t>ИТОГО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2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ПОДАНО ЗАЯВЛЕНИЙ</a:t>
                      </a:r>
                      <a:endParaRPr kumimoji="0" lang="ru-RU" sz="1600" b="1" i="0" u="none" strike="noStrike" cap="none" normalizeH="0" baseline="0" dirty="0" smtClean="0">
                        <a:ln w="6350"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13</a:t>
                      </a:r>
                      <a:r>
                        <a:rPr kumimoji="0" lang="en-US" sz="16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884</a:t>
                      </a:r>
                      <a:endParaRPr kumimoji="0" lang="ru-RU" sz="1600" b="0" i="0" u="none" strike="noStrike" cap="none" spc="0" normalizeH="0" baseline="0" dirty="0" smtClean="0">
                        <a:ln w="18415" cmpd="sng"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prstDash val="solid"/>
                        </a:ln>
                        <a:solidFill>
                          <a:srgbClr xmlns:mc="http://schemas.openxmlformats.org/markup-compatibility/2006" xmlns:a14="http://schemas.microsoft.com/office/drawing/2010/main" val="FFFFFF" mc:Ignorable=""/>
                        </a:solidFill>
                        <a:effectLst>
                          <a:outerShdw blurRad="63500" dir="3600000" algn="tl" rotWithShape="0">
                            <a:srgbClr xmlns:mc="http://schemas.openxmlformats.org/markup-compatibility/2006" xmlns:a14="http://schemas.microsoft.com/office/drawing/2010/main" val="000000" mc:Ignorable="">
                              <a:alpha val="70000"/>
                            </a:srgbClr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866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5192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1994</a:t>
                      </a:r>
                      <a:r>
                        <a:rPr kumimoji="0" lang="en-US" sz="1600" b="0" i="0" u="none" strike="noStrike" cap="none" spc="0" normalizeH="0" baseline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  <a:endParaRPr kumimoji="0" lang="ru-RU" sz="1600" b="0" i="0" u="none" strike="noStrike" cap="none" spc="0" normalizeH="0" baseline="0" smtClean="0">
                        <a:ln w="18415" cmpd="sng"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prstDash val="solid"/>
                        </a:ln>
                        <a:solidFill>
                          <a:srgbClr xmlns:mc="http://schemas.openxmlformats.org/markup-compatibility/2006" xmlns:a14="http://schemas.microsoft.com/office/drawing/2010/main" val="FFFFFF" mc:Ignorable=""/>
                        </a:solidFill>
                        <a:effectLst>
                          <a:outerShdw blurRad="63500" dir="3600000" algn="tl" rotWithShape="0">
                            <a:srgbClr xmlns:mc="http://schemas.openxmlformats.org/markup-compatibility/2006" xmlns:a14="http://schemas.microsoft.com/office/drawing/2010/main" val="000000" mc:Ignorable="">
                              <a:alpha val="70000"/>
                            </a:srgbClr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2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КОНКУРС</a:t>
                      </a:r>
                      <a:r>
                        <a:rPr lang="ru-RU" sz="1600" b="1" spc="50" baseline="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 ЗАЯВЛЕНИЙ</a:t>
                      </a:r>
                      <a:endParaRPr lang="ru-RU" sz="1600" b="1" spc="50" dirty="0" smtClean="0">
                        <a:ln w="6350"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</a:ln>
                        <a:gradFill>
                          <a:gsLst>
                            <a:gs pos="25000">
                              <a:schemeClr val="accent2">
                                <a:satMod val="155000"/>
                              </a:schemeClr>
                            </a:gs>
                            <a:gs pos="100000">
                              <a:schemeClr val="accent2">
                                <a:shade val="45000"/>
                                <a:satMod val="16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outerShdw blurRad="76200" dist="50800" dir="5400000" algn="tl" rotWithShape="0">
                            <a:srgbClr xmlns:mc="http://schemas.openxmlformats.org/markup-compatibility/2006" xmlns:a14="http://schemas.microsoft.com/office/drawing/2010/main" val="000000" mc:Ignorable="">
                              <a:alpha val="65000"/>
                            </a:srgbClr>
                          </a:outerShdw>
                        </a:effectLst>
                        <a:latin typeface="Arial Black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6,8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9,0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18,5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-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8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ВСЕГО ЗАЧИСЛЕНО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2633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484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3205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6322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2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spc="50" dirty="0" smtClean="0">
                          <a:ln w="6350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</a:ln>
                          <a:gradFill>
                            <a:gsLst>
                              <a:gs pos="25000">
                                <a:schemeClr val="accent2">
                                  <a:satMod val="155000"/>
                                </a:schemeClr>
                              </a:gs>
                              <a:gs pos="100000">
                                <a:schemeClr val="accent2">
                                  <a:shade val="45000"/>
                                  <a:satMod val="16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76200" dist="50800" dir="54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65000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КОНТРАКТ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600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419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2953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 w="18415" cmpd="sng">
                            <a:solidFill>
                              <a:srgbClr xmlns:mc="http://schemas.openxmlformats.org/markup-compatibility/2006" xmlns:a14="http://schemas.microsoft.com/office/drawing/2010/main" val="FFFFFF" mc:Ignorable=""/>
                            </a:solidFill>
                            <a:prstDash val="solid"/>
                          </a:ln>
                          <a:solidFill>
                            <a:srgbClr xmlns:mc="http://schemas.openxmlformats.org/markup-compatibility/2006" xmlns:a14="http://schemas.microsoft.com/office/drawing/2010/main" val="FFFFFF" mc:Ignorable=""/>
                          </a:solidFill>
                          <a:effectLst>
                            <a:outerShdw blurRad="63500" dir="3600000" algn="tl" rotWithShape="0">
                              <a:srgbClr xmlns:mc="http://schemas.openxmlformats.org/markup-compatibility/2006" xmlns:a14="http://schemas.microsoft.com/office/drawing/2010/main" val="000000" mc:Ignorable="">
                                <a:alpha val="70000"/>
                              </a:srgbClr>
                            </a:outerShdw>
                          </a:effectLst>
                          <a:latin typeface="Verdana" pitchFamily="34" charset="0"/>
                        </a:rPr>
                        <a:t>3972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xmlns:mc="http://schemas.openxmlformats.org/markup-compatibility/2006" xmlns:a14="http://schemas.microsoft.com/office/drawing/2010/main" val="333399" mc:Ignorable="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0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100070"/>
            <a:ext cx="9144000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ПРОФЕССОРСКО-ПРЕПОДАВАТЕЛЬСКИЙ СОСТАВ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571618"/>
            <a:ext cx="857256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Всего  штатных преподавателей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1190 чел.,</a:t>
            </a:r>
          </a:p>
          <a:p>
            <a:pPr marL="901700" indent="-444500">
              <a:lnSpc>
                <a:spcPct val="150000"/>
              </a:lnSpc>
              <a:spcBef>
                <a:spcPct val="20000"/>
              </a:spcBef>
            </a:pP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из них</a:t>
            </a:r>
            <a:endParaRPr lang="ru-RU" sz="2000" b="1" dirty="0" smtClean="0">
              <a:ln w="317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C00000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  <a:latin typeface="Arial Black" pitchFamily="34" charset="0"/>
            </a:endParaRPr>
          </a:p>
          <a:p>
            <a:pPr marL="1346200" indent="-444500">
              <a:lnSpc>
                <a:spcPct val="150000"/>
              </a:lnSpc>
              <a:spcBef>
                <a:spcPct val="20000"/>
              </a:spcBef>
            </a:pP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академики и члены корреспонденты РАН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5 чел.</a:t>
            </a:r>
          </a:p>
          <a:p>
            <a:pPr marL="1346200" indent="-444500">
              <a:lnSpc>
                <a:spcPct val="150000"/>
              </a:lnSpc>
              <a:spcBef>
                <a:spcPct val="20000"/>
              </a:spcBef>
            </a:pP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профессора, доктора наук 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210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чел.</a:t>
            </a:r>
          </a:p>
          <a:p>
            <a:pPr marL="1346200" indent="-444500">
              <a:lnSpc>
                <a:spcPct val="150000"/>
              </a:lnSpc>
              <a:spcBef>
                <a:spcPct val="20000"/>
              </a:spcBef>
            </a:pP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доценты, кандидаты наук 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715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чел.</a:t>
            </a:r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2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100070"/>
            <a:ext cx="9144000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НАГРАДЫ (2008/2009 УЧЕБНЫЙ ГОД)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571618"/>
            <a:ext cx="8572560" cy="3250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Государственных наград удостоены – </a:t>
            </a:r>
            <a:r>
              <a:rPr lang="ru-RU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3 человека</a:t>
            </a:r>
          </a:p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Отраслевых наград удостоено – </a:t>
            </a:r>
            <a:r>
              <a:rPr lang="ru-RU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29 человек,</a:t>
            </a:r>
          </a:p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в том числе: </a:t>
            </a:r>
          </a:p>
          <a:p>
            <a:pPr marL="538163">
              <a:spcBef>
                <a:spcPct val="20000"/>
              </a:spcBef>
            </a:pPr>
            <a:r>
              <a:rPr lang="ru-RU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нагрудных знаков Министерства образования и науки России «Почетный работник высшего профессионального образования РФ»		        – </a:t>
            </a:r>
            <a:r>
              <a:rPr lang="ru-RU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12 человек</a:t>
            </a:r>
          </a:p>
          <a:p>
            <a:pPr marL="538163">
              <a:spcBef>
                <a:spcPct val="20000"/>
              </a:spcBef>
            </a:pPr>
            <a:r>
              <a:rPr lang="ru-RU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Почетной грамоты Министерства образования  </a:t>
            </a:r>
          </a:p>
          <a:p>
            <a:pPr marL="538163">
              <a:spcBef>
                <a:spcPct val="20000"/>
              </a:spcBef>
            </a:pPr>
            <a:r>
              <a:rPr lang="ru-RU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и науки России			        – </a:t>
            </a:r>
            <a:r>
              <a:rPr lang="ru-RU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14 человек</a:t>
            </a:r>
          </a:p>
          <a:p>
            <a:pPr marL="538163">
              <a:spcBef>
                <a:spcPct val="20000"/>
              </a:spcBef>
            </a:pPr>
            <a:r>
              <a:rPr lang="ru-RU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Благодарности Министерства образования </a:t>
            </a:r>
          </a:p>
          <a:p>
            <a:pPr marL="538163">
              <a:spcBef>
                <a:spcPct val="20000"/>
              </a:spcBef>
            </a:pPr>
            <a:r>
              <a:rPr lang="ru-RU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и науки России			        – </a:t>
            </a:r>
            <a:r>
              <a:rPr lang="ru-RU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Arial Black" pitchFamily="34" charset="0"/>
              </a:rPr>
              <a:t>3 человека</a:t>
            </a:r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70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100070"/>
            <a:ext cx="914400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ПРИОРИТЕТНЫЕ НАПРАВЛЕНИЯ РАЗВИТИЯ НИУ</a:t>
            </a:r>
          </a:p>
        </p:txBody>
      </p:sp>
      <p:pic>
        <p:nvPicPr>
          <p:cNvPr id="78851" name="Picture 3" descr="C:\Users\ВУЗ-Информ\Desktop\Презентация\ttt\vlcsnap-2010-06-23-14h34m51s20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71670" y="1643056"/>
            <a:ext cx="4929216" cy="3286144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6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100070"/>
            <a:ext cx="914400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ПРИОРИТЕТНЫЕ НАПРАВЛЕНИЯ РАЗВИТИЯ НИУ</a:t>
            </a:r>
          </a:p>
        </p:txBody>
      </p:sp>
      <p:sp>
        <p:nvSpPr>
          <p:cNvPr id="36" name="AutoShape 35"/>
          <p:cNvSpPr>
            <a:spLocks noChangeArrowheads="1"/>
          </p:cNvSpPr>
          <p:nvPr/>
        </p:nvSpPr>
        <p:spPr bwMode="auto">
          <a:xfrm>
            <a:off x="928662" y="1500179"/>
            <a:ext cx="7891488" cy="1928827"/>
          </a:xfrm>
          <a:prstGeom prst="upArrow">
            <a:avLst>
              <a:gd name="adj1" fmla="val 64378"/>
              <a:gd name="adj2" fmla="val 26480"/>
            </a:avLst>
          </a:prstGeom>
          <a:solidFill>
            <a:srgbClr xmlns:mc="http://schemas.openxmlformats.org/markup-compatibility/2006" xmlns:a14="http://schemas.microsoft.com/office/drawing/2010/main" val="99CCFF" mc:Ignorable="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  <a:p>
            <a:pPr algn="ctr"/>
            <a:endParaRPr lang="ru-RU"/>
          </a:p>
          <a:p>
            <a:pPr algn="ctr"/>
            <a:endParaRPr lang="ru-RU"/>
          </a:p>
        </p:txBody>
      </p:sp>
      <p:sp>
        <p:nvSpPr>
          <p:cNvPr id="37" name="Rectangle 25"/>
          <p:cNvSpPr>
            <a:spLocks noChangeArrowheads="1"/>
          </p:cNvSpPr>
          <p:nvPr/>
        </p:nvSpPr>
        <p:spPr bwMode="auto">
          <a:xfrm>
            <a:off x="250825" y="4352941"/>
            <a:ext cx="7705725" cy="642942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3366FF" mc:Ignorable="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513000" prstMaterial="legacyMatte">
            <a:bevelT w="13500" h="13500" prst="angle"/>
            <a:bevelB w="13500" h="13500" prst="angle"/>
            <a:extrusionClr>
              <a:srgbClr xmlns:mc="http://schemas.openxmlformats.org/markup-compatibility/2006" xmlns:a14="http://schemas.microsoft.com/office/drawing/2010/main" val="3366FF" mc:Ignorable="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8" name="Rectangle 26"/>
          <p:cNvSpPr>
            <a:spLocks noChangeArrowheads="1"/>
          </p:cNvSpPr>
          <p:nvPr/>
        </p:nvSpPr>
        <p:spPr bwMode="auto">
          <a:xfrm>
            <a:off x="682627" y="2649323"/>
            <a:ext cx="1943100" cy="1560742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819FFF" mc:Ignorable="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xmlns:mc="http://schemas.openxmlformats.org/markup-compatibility/2006" xmlns:a14="http://schemas.microsoft.com/office/drawing/2010/main" val="819FFF" mc:Ignorable="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9" name="Rectangle 27"/>
          <p:cNvSpPr>
            <a:spLocks noChangeArrowheads="1"/>
          </p:cNvSpPr>
          <p:nvPr/>
        </p:nvSpPr>
        <p:spPr bwMode="auto">
          <a:xfrm>
            <a:off x="323850" y="4356113"/>
            <a:ext cx="7561263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1200" b="1" dirty="0">
                <a:solidFill>
                  <a:schemeClr val="bg1"/>
                </a:solidFill>
                <a:latin typeface="Verdana" pitchFamily="34" charset="0"/>
              </a:rPr>
              <a:t>Единая технологическая платформа:</a:t>
            </a:r>
          </a:p>
        </p:txBody>
      </p:sp>
      <p:sp>
        <p:nvSpPr>
          <p:cNvPr id="40" name="Rectangle 28"/>
          <p:cNvSpPr>
            <a:spLocks noChangeArrowheads="1"/>
          </p:cNvSpPr>
          <p:nvPr/>
        </p:nvSpPr>
        <p:spPr bwMode="auto">
          <a:xfrm>
            <a:off x="4786314" y="2577886"/>
            <a:ext cx="1727200" cy="1560742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819FFF" mc:Ignorable="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xmlns:mc="http://schemas.openxmlformats.org/markup-compatibility/2006" xmlns:a14="http://schemas.microsoft.com/office/drawing/2010/main" val="819FFF" mc:Ignorable="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1" name="Rectangle 29"/>
          <p:cNvSpPr>
            <a:spLocks noChangeArrowheads="1"/>
          </p:cNvSpPr>
          <p:nvPr/>
        </p:nvSpPr>
        <p:spPr bwMode="auto">
          <a:xfrm>
            <a:off x="2914652" y="2219111"/>
            <a:ext cx="1584325" cy="1560742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819FFF" mc:Ignorable="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xmlns:mc="http://schemas.openxmlformats.org/markup-compatibility/2006" xmlns:a14="http://schemas.microsoft.com/office/drawing/2010/main" val="819FFF" mc:Ignorable="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2" name="Rectangle 30"/>
          <p:cNvSpPr>
            <a:spLocks noChangeArrowheads="1"/>
          </p:cNvSpPr>
          <p:nvPr/>
        </p:nvSpPr>
        <p:spPr bwMode="auto">
          <a:xfrm>
            <a:off x="6802439" y="2219111"/>
            <a:ext cx="1584325" cy="1560742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819FFF" mc:Ignorable="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xmlns:mc="http://schemas.openxmlformats.org/markup-compatibility/2006" xmlns:a14="http://schemas.microsoft.com/office/drawing/2010/main" val="819FFF" mc:Ignorable="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auto">
          <a:xfrm>
            <a:off x="706454" y="2781304"/>
            <a:ext cx="1936720" cy="119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19050" algn="ctr" eaLnBrk="0" hangingPunct="0">
              <a:lnSpc>
                <a:spcPct val="120000"/>
              </a:lnSpc>
              <a:spcBef>
                <a:spcPct val="20000"/>
              </a:spcBef>
            </a:pPr>
            <a:r>
              <a:rPr lang="ru-RU" sz="1600" b="1" dirty="0">
                <a:solidFill>
                  <a:schemeClr val="bg1"/>
                </a:solidFill>
              </a:rPr>
              <a:t>Авиационное двигателестроение и газотурбинные технологии</a:t>
            </a:r>
          </a:p>
        </p:txBody>
      </p:sp>
      <p:sp>
        <p:nvSpPr>
          <p:cNvPr id="44" name="Rectangle 32"/>
          <p:cNvSpPr>
            <a:spLocks noChangeArrowheads="1"/>
          </p:cNvSpPr>
          <p:nvPr/>
        </p:nvSpPr>
        <p:spPr bwMode="auto">
          <a:xfrm>
            <a:off x="2914652" y="2182454"/>
            <a:ext cx="1584325" cy="1598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19050" algn="ctr" eaLnBrk="0" hangingPunct="0">
              <a:lnSpc>
                <a:spcPct val="120000"/>
              </a:lnSpc>
              <a:spcBef>
                <a:spcPct val="20000"/>
              </a:spcBef>
            </a:pPr>
            <a:r>
              <a:rPr lang="ru-RU" sz="1600" b="1" dirty="0">
                <a:solidFill>
                  <a:schemeClr val="bg1"/>
                </a:solidFill>
              </a:rPr>
              <a:t>Добыча и переработка нефти, газа и полезных ископаемых</a:t>
            </a:r>
          </a:p>
        </p:txBody>
      </p:sp>
      <p:sp>
        <p:nvSpPr>
          <p:cNvPr id="45" name="Rectangle 33"/>
          <p:cNvSpPr>
            <a:spLocks noChangeArrowheads="1"/>
          </p:cNvSpPr>
          <p:nvPr/>
        </p:nvSpPr>
        <p:spPr bwMode="auto">
          <a:xfrm>
            <a:off x="4654552" y="3067056"/>
            <a:ext cx="2003425" cy="322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19050" algn="ctr" eaLnBrk="0" hangingPunct="0">
              <a:lnSpc>
                <a:spcPct val="120000"/>
              </a:lnSpc>
              <a:spcBef>
                <a:spcPct val="20000"/>
              </a:spcBef>
            </a:pPr>
            <a:r>
              <a:rPr lang="ru-RU" sz="1600" b="1" dirty="0">
                <a:solidFill>
                  <a:schemeClr val="bg1"/>
                </a:solidFill>
              </a:rPr>
              <a:t>Наноиндустрия</a:t>
            </a:r>
          </a:p>
        </p:txBody>
      </p:sp>
      <p:sp>
        <p:nvSpPr>
          <p:cNvPr id="46" name="Rectangle 34"/>
          <p:cNvSpPr>
            <a:spLocks noChangeArrowheads="1"/>
          </p:cNvSpPr>
          <p:nvPr/>
        </p:nvSpPr>
        <p:spPr bwMode="auto">
          <a:xfrm>
            <a:off x="6802439" y="2709866"/>
            <a:ext cx="1584325" cy="322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19050" algn="ctr" eaLnBrk="0" hangingPunct="0">
              <a:lnSpc>
                <a:spcPct val="120000"/>
              </a:lnSpc>
              <a:spcBef>
                <a:spcPct val="20000"/>
              </a:spcBef>
            </a:pPr>
            <a:r>
              <a:rPr lang="ru-RU" sz="1600" b="1" dirty="0" smtClean="0">
                <a:solidFill>
                  <a:schemeClr val="bg1"/>
                </a:solidFill>
              </a:rPr>
              <a:t>Урбанистика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7" name="Rectangle 36"/>
          <p:cNvSpPr>
            <a:spLocks noChangeArrowheads="1"/>
          </p:cNvSpPr>
          <p:nvPr/>
        </p:nvSpPr>
        <p:spPr bwMode="auto">
          <a:xfrm>
            <a:off x="2714612" y="1664572"/>
            <a:ext cx="4318004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indent="-342900" algn="ctr" eaLnBrk="0" hangingPunct="0">
              <a:spcBef>
                <a:spcPct val="20000"/>
              </a:spcBef>
            </a:pP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48" name="Rectangle 37"/>
          <p:cNvSpPr>
            <a:spLocks noChangeArrowheads="1"/>
          </p:cNvSpPr>
          <p:nvPr/>
        </p:nvSpPr>
        <p:spPr bwMode="auto">
          <a:xfrm>
            <a:off x="463550" y="4567254"/>
            <a:ext cx="72771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000" b="1" dirty="0">
                <a:solidFill>
                  <a:schemeClr val="bg1"/>
                </a:solidFill>
                <a:latin typeface="Verdana" pitchFamily="34" charset="0"/>
              </a:rPr>
              <a:t>РЕСУРСОЭФФЕКТИВНЫЕ ТЕХНОЛОГИИ</a:t>
            </a:r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4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4282" y="1214428"/>
            <a:ext cx="628654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Авиационное двигателестроение </a:t>
            </a:r>
          </a:p>
          <a:p>
            <a:r>
              <a:rPr lang="ru-RU" sz="3200" b="1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и газотурбинные  технологии – </a:t>
            </a:r>
          </a:p>
          <a:p>
            <a:r>
              <a:rPr lang="ru-RU" sz="28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выполнение исследований и разработок, связанных с решением проблем повышения надежности и ресурса газотурбинных авиационных двигателей и энергетических установок.</a:t>
            </a:r>
            <a:endParaRPr lang="ru-RU" sz="2800" dirty="0"/>
          </a:p>
        </p:txBody>
      </p:sp>
      <p:pic>
        <p:nvPicPr>
          <p:cNvPr id="23555" name="Picture 3" descr="C:\Users\ВУЗ-Информ\Desktop\Презентация\Рисунок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1857369"/>
            <a:ext cx="2509257" cy="1942583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0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4282" y="1195225"/>
            <a:ext cx="578647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Добыча и переработка нефти, </a:t>
            </a:r>
          </a:p>
          <a:p>
            <a:r>
              <a:rPr lang="ru-RU" sz="3200" b="1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газа и полезных ископаемых – </a:t>
            </a:r>
          </a:p>
          <a:p>
            <a:r>
              <a:rPr lang="ru-RU" sz="28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развитие передовых </a:t>
            </a:r>
            <a:r>
              <a:rPr lang="ru-RU" sz="28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ресурсоэффективных</a:t>
            </a:r>
            <a:r>
              <a:rPr lang="ru-RU" sz="28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 технологий разведки и освоения месторождений нефти и солей, переработки углеводородов </a:t>
            </a:r>
          </a:p>
          <a:p>
            <a:r>
              <a:rPr lang="ru-RU" sz="28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и очистки вод.</a:t>
            </a:r>
          </a:p>
        </p:txBody>
      </p:sp>
      <p:pic>
        <p:nvPicPr>
          <p:cNvPr id="32771" name="Picture 3" descr="C:\Users\ВУЗ-Информ\Desktop\Презентация\ttt\vlcsnap-2010-06-23-14h44m11s115.png"/>
          <p:cNvPicPr>
            <a:picLocks noChangeAspect="1" noChangeArrowheads="1"/>
          </p:cNvPicPr>
          <p:nvPr/>
        </p:nvPicPr>
        <p:blipFill>
          <a:blip r:embed="rId5"/>
          <a:srcRect r="16591"/>
          <a:stretch>
            <a:fillRect/>
          </a:stretch>
        </p:blipFill>
        <p:spPr bwMode="auto">
          <a:xfrm>
            <a:off x="5857884" y="1643056"/>
            <a:ext cx="2979269" cy="285752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8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4282" y="1256780"/>
            <a:ext cx="507209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Наноиндустрия – </a:t>
            </a:r>
          </a:p>
          <a:p>
            <a:r>
              <a:rPr lang="ru-RU" sz="28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создание уникальной продукции порошковой металлургии, технологий получения </a:t>
            </a:r>
            <a:r>
              <a:rPr lang="ru-RU" sz="28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нанопорошковых</a:t>
            </a:r>
            <a:r>
              <a:rPr lang="ru-RU" sz="28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 материалов  </a:t>
            </a:r>
          </a:p>
          <a:p>
            <a:r>
              <a:rPr lang="ru-RU" sz="28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и </a:t>
            </a:r>
            <a:r>
              <a:rPr lang="ru-RU" sz="28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наноструктурированных</a:t>
            </a:r>
            <a:r>
              <a:rPr lang="ru-RU" sz="28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 покрытий.</a:t>
            </a:r>
          </a:p>
        </p:txBody>
      </p:sp>
      <p:pic>
        <p:nvPicPr>
          <p:cNvPr id="34819" name="Picture 3" descr="C:\Users\ВУЗ-Информ\Desktop\Презентация\ttt\vlcsnap-2010-06-23-14h37m25s15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1471604"/>
            <a:ext cx="3929090" cy="3143271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4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4282" y="1256780"/>
            <a:ext cx="564360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Урбанистика – </a:t>
            </a:r>
          </a:p>
          <a:p>
            <a:r>
              <a:rPr lang="ru-RU" sz="28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разработка современных средств и технологий в градостроительном проектировании и территориальном планировании, развитие инженерной инфраструктуры, решение вопросов экономики и управления.</a:t>
            </a:r>
          </a:p>
        </p:txBody>
      </p:sp>
      <p:pic>
        <p:nvPicPr>
          <p:cNvPr id="33795" name="Picture 3" descr="C:\Users\ВУЗ-Информ\Desktop\Презентация\Urban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1285866"/>
            <a:ext cx="2643206" cy="353369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4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108993"/>
            <a:ext cx="9144000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ОБЪЕМЫ НИР В 2009 ГОДУ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537621"/>
            <a:ext cx="8572560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Общий объем – </a:t>
            </a:r>
            <a:r>
              <a:rPr lang="ru-RU" b="1" dirty="0" smtClean="0">
                <a:ln w="6350" cmpd="sng">
                  <a:solidFill>
                    <a:schemeClr val="bg1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452</a:t>
            </a: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 миллиона рублей,</a:t>
            </a:r>
          </a:p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     в том числе:  госбюджетные НИР – </a:t>
            </a:r>
            <a:r>
              <a:rPr lang="ru-RU" b="1" dirty="0" smtClean="0">
                <a:ln w="6350" cmpd="sng">
                  <a:solidFill>
                    <a:schemeClr val="bg1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67</a:t>
            </a: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 миллионов рублей</a:t>
            </a:r>
          </a:p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                             договорные НИР – </a:t>
            </a:r>
            <a:r>
              <a:rPr lang="ru-RU" b="1" dirty="0" smtClean="0">
                <a:ln w="6350" cmpd="sng">
                  <a:solidFill>
                    <a:schemeClr val="bg1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385</a:t>
            </a:r>
            <a:r>
              <a:rPr lang="ru-RU" b="1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миллионов рублей</a:t>
            </a:r>
            <a:endParaRPr lang="ru-RU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2671706"/>
            <a:ext cx="9144000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РЕЗУЛЬТАТИВНОСТЬ НИР В 2009 ГОДУ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3158839"/>
            <a:ext cx="8572560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Монографии – </a:t>
            </a:r>
            <a:r>
              <a:rPr lang="ru-RU" b="1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35</a:t>
            </a:r>
          </a:p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Статьи – </a:t>
            </a:r>
            <a:r>
              <a:rPr lang="ru-RU" b="1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3000</a:t>
            </a:r>
          </a:p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Получено патентов на открытия и изобретения – </a:t>
            </a:r>
            <a:r>
              <a:rPr lang="ru-RU" b="1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15</a:t>
            </a:r>
          </a:p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Поддерживаемые патенты – </a:t>
            </a:r>
            <a:r>
              <a:rPr lang="ru-RU" b="1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84</a:t>
            </a:r>
          </a:p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Награды выставок и форумов – </a:t>
            </a:r>
            <a:r>
              <a:rPr lang="ru-RU" b="1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20</a:t>
            </a:r>
            <a:endParaRPr lang="ru-RU" b="1" dirty="0">
              <a:ln w="3175" cmpd="sng">
                <a:solidFill>
                  <a:schemeClr val="bg1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C00000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8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078046"/>
            <a:ext cx="914400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ЗАЩИТА ДИССЕРТАЦИЙ СОТРУДНИКАМИ </a:t>
            </a:r>
          </a:p>
          <a:p>
            <a:pPr algn="ctr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ПГТУ В 2009 ГОДУ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1714494"/>
            <a:ext cx="9144000" cy="40011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 Кандидатские диссертации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39</a:t>
            </a:r>
          </a:p>
          <a:p>
            <a:pPr algn="ctr"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 Докторские диссертации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6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2143122"/>
            <a:ext cx="9144000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АСПИРАНТУРА, ДОКТОРАНТУРА В 2009 ГОДУ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2511041"/>
            <a:ext cx="8572560" cy="2632459"/>
          </a:xfrm>
          <a:prstGeom prst="rect">
            <a:avLst/>
          </a:prstGeom>
        </p:spPr>
        <p:txBody>
          <a:bodyPr wrap="square" numCol="2" spcCol="180000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Количество аспирантов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550</a:t>
            </a:r>
          </a:p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Прием в аспирантуру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132</a:t>
            </a:r>
          </a:p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Выпуск аспирантуры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81</a:t>
            </a: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,</a:t>
            </a:r>
          </a:p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  в том числе с защитой в срок </a:t>
            </a:r>
          </a:p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  аспирантуры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34 (42%)</a:t>
            </a:r>
          </a:p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Соискателей степени  кандидата наук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142</a:t>
            </a:r>
          </a:p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Количество докторантов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41</a:t>
            </a:r>
          </a:p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Прием в докторантуру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14</a:t>
            </a:r>
          </a:p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Выпуск докторантуры –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12</a:t>
            </a:r>
          </a:p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Соискателей степени </a:t>
            </a:r>
          </a:p>
          <a:p>
            <a:pPr>
              <a:spcBef>
                <a:spcPct val="20000"/>
              </a:spcBef>
            </a:pPr>
            <a:r>
              <a:rPr lang="ru-RU" sz="2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        доктора наук - </a:t>
            </a:r>
            <a:r>
              <a:rPr lang="ru-RU" sz="2000" b="1" dirty="0" smtClean="0">
                <a:ln w="317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  <a:latin typeface="Verdana" pitchFamily="34" charset="0"/>
              </a:rPr>
              <a:t>9</a:t>
            </a:r>
            <a:endParaRPr lang="ru-RU" sz="2000" b="1" dirty="0">
              <a:ln w="317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C00000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2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62910" y="1071552"/>
            <a:ext cx="8766808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НАУЧНО-ИССЛЕДОВАТЕЛЬСКАЯ ДЕЯТЕЛЬНОСТЬ СТУДЕНТОВ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1571618"/>
            <a:ext cx="4500594" cy="320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В выполнении научных исследований и разработок участвует более 7 000 студентов. Ежегодно в вузе проводится более 30 региональных, всероссийских и международных конкурсов и конференций. </a:t>
            </a:r>
          </a:p>
          <a:p>
            <a:pPr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С участием студентов публикуется более 1500 научных работ.</a:t>
            </a:r>
          </a:p>
        </p:txBody>
      </p:sp>
      <p:pic>
        <p:nvPicPr>
          <p:cNvPr id="11" name="Picture 9" descr="Stud_Konferenc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786314" y="1678170"/>
            <a:ext cx="3984182" cy="3187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6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-51372" y="1071552"/>
            <a:ext cx="9195372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НАУЧНО-ИССЛЕДОВАТЕЛЬСКАЯ ДЕЯТЕЛЬНОСТЬ СТУДЕНТОВ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1571618"/>
            <a:ext cx="8606190" cy="286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Студенты ПГТУ являются победителями  всероссийских олимпиад по высшей математике, сопротивлению материалов, прикладной механике, инженерной и компьютерной графике, механике деформируемого тела, молекулярной и клеточной </a:t>
            </a:r>
            <a:r>
              <a:rPr lang="ru-RU" sz="2200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биоинженерии</a:t>
            </a:r>
            <a:r>
              <a:rPr lang="ru-RU" sz="22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 и др. </a:t>
            </a:r>
          </a:p>
          <a:p>
            <a:pPr algn="just"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Более 1400 студентов ежегодно награждаются медалями, дипломами, грамотами в конкурсах на лучшую научную работу и выставках.</a:t>
            </a:r>
          </a:p>
        </p:txBody>
      </p:sp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0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805984" y="1071552"/>
            <a:ext cx="548066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ВСЕСТОРОННЕЕ РАЗВИТИЕ ЛИЧНОСТИ СТУДЕНТОВ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1571619"/>
            <a:ext cx="4143404" cy="319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В фестивале «Студенческая театральная весна» ежегодно принимают участие тысячи студентов ПГТУ. В вузе работают десятки творческих коллективов и объединений, многие из которых известны не только в </a:t>
            </a:r>
            <a:r>
              <a:rPr lang="ru-RU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Прикамье</a:t>
            </a: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, но и далеко за пределами региона.</a:t>
            </a:r>
          </a:p>
          <a:p>
            <a:pPr>
              <a:spcBef>
                <a:spcPct val="20000"/>
              </a:spcBef>
            </a:pP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Это хореографический ансамбль «Солнечная радуга», театр-студия «Арлекин», фольклорный ансамбль «</a:t>
            </a:r>
            <a:r>
              <a:rPr lang="ru-RU" dirty="0" err="1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Радольница</a:t>
            </a:r>
            <a:r>
              <a:rPr lang="ru-RU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» и другие.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714494"/>
            <a:ext cx="4500594" cy="300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8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3208084"/>
            <a:ext cx="8715436" cy="164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Более 4 500 студентов занимается 100 видами спорта.</a:t>
            </a:r>
          </a:p>
          <a:p>
            <a:pPr algn="ctr"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Ежегодно проводятся массовые соревнования по 12 видам спорта. </a:t>
            </a:r>
          </a:p>
          <a:p>
            <a:pPr algn="ctr"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В последние годы спортсмены ПГТУ являются неизменными</a:t>
            </a:r>
          </a:p>
          <a:p>
            <a:pPr algn="ctr"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 победителями спартакиады вузов Прикамья.</a:t>
            </a:r>
            <a:endParaRPr lang="ru-RU" sz="2200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</p:txBody>
      </p:sp>
      <p:pic>
        <p:nvPicPr>
          <p:cNvPr id="11" name="Picture 9" descr="sportsmen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1350696"/>
            <a:ext cx="3027736" cy="1619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sportsmen_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48" y="1350696"/>
            <a:ext cx="2261338" cy="1643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 descr="priz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768" y="1358316"/>
            <a:ext cx="1296879" cy="159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2" name="CorelDRAW" r:id="rId3" imgW="5470560" imgH="5288400" progId="">
                  <p:embed/>
                </p:oleObj>
              </mc:Choice>
              <mc:Fallback>
                <p:oleObj name="CorelDRAW" r:id="rId3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282" y="1214428"/>
            <a:ext cx="464347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2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Среди студентов-спортсменов – мастера спорта международного класса, мастера спорта России, сотни кандидатов в мастера спорта и перворазрядников. Сборные команды ПГТУ по различным видам спорта становились победителями и призерами соревнований самого высокого, в том числе и международного уровня. </a:t>
            </a:r>
          </a:p>
        </p:txBody>
      </p:sp>
      <p:pic>
        <p:nvPicPr>
          <p:cNvPr id="46083" name="Picture 3" descr="C:\Users\ВУЗ-Информ\Desktop\Презентация\P92303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9" y="1428742"/>
            <a:ext cx="3857652" cy="289323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71504" y="4137031"/>
            <a:ext cx="2285984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Юрий Петрович</a:t>
            </a:r>
            <a:b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ТРУТНЕВ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Министр природных ресурсов РФ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62874" y="1000114"/>
            <a:ext cx="335220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НАШИ ВЫПУСКНИКИ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09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85720" y="1357304"/>
            <a:ext cx="857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 w="12700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latin typeface="Arial Black" pitchFamily="34" charset="0"/>
              </a:rPr>
              <a:t>Федеральные и региональные органы власти</a:t>
            </a:r>
          </a:p>
        </p:txBody>
      </p:sp>
      <p:pic>
        <p:nvPicPr>
          <p:cNvPr id="15" name="Picture 4" descr="Трутнев"/>
          <p:cNvPicPr>
            <a:picLocks noChangeAspect="1" noChangeArrowheads="1"/>
          </p:cNvPicPr>
          <p:nvPr/>
        </p:nvPicPr>
        <p:blipFill>
          <a:blip r:embed="rId6" cstate="print"/>
          <a:srcRect l="9407" t="1341" r="7602" b="24483"/>
          <a:stretch>
            <a:fillRect/>
          </a:stretch>
        </p:blipFill>
        <p:spPr bwMode="auto">
          <a:xfrm>
            <a:off x="796544" y="1779577"/>
            <a:ext cx="1789068" cy="2332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429024" y="4126273"/>
            <a:ext cx="2285984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Олег Анатольевич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ЧИРКУНОВ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Губернатор Пермского края</a:t>
            </a:r>
          </a:p>
        </p:txBody>
      </p:sp>
      <p:pic>
        <p:nvPicPr>
          <p:cNvPr id="18" name="Picture 8" descr="Чиркунов"/>
          <p:cNvPicPr>
            <a:picLocks noChangeAspect="1" noChangeArrowheads="1"/>
          </p:cNvPicPr>
          <p:nvPr/>
        </p:nvPicPr>
        <p:blipFill>
          <a:blip r:embed="rId7" cstate="print"/>
          <a:srcRect l="6996" r="10347"/>
          <a:stretch>
            <a:fillRect/>
          </a:stretch>
        </p:blipFill>
        <p:spPr bwMode="auto">
          <a:xfrm>
            <a:off x="3664854" y="1785932"/>
            <a:ext cx="1785950" cy="232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6347224" y="4137031"/>
            <a:ext cx="2285984" cy="7196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Сергей Петрович</a:t>
            </a:r>
            <a:b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ДЪЯКОВ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Глава г. Березники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outerShdw>
              </a:effectLst>
            </a:endParaRPr>
          </a:p>
        </p:txBody>
      </p:sp>
      <p:pic>
        <p:nvPicPr>
          <p:cNvPr id="20" name="Picture 4" descr="Трутнев"/>
          <p:cNvPicPr>
            <a:picLocks noChangeAspect="1" noChangeArrowheads="1"/>
          </p:cNvPicPr>
          <p:nvPr/>
        </p:nvPicPr>
        <p:blipFill>
          <a:blip r:embed="rId8"/>
          <a:srcRect l="11979" r="16146" b="23073"/>
          <a:stretch>
            <a:fillRect/>
          </a:stretch>
        </p:blipFill>
        <p:spPr bwMode="auto">
          <a:xfrm>
            <a:off x="6500826" y="1778128"/>
            <a:ext cx="1919481" cy="2365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6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1438" y="4137031"/>
            <a:ext cx="3286116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Александр Александрович</a:t>
            </a:r>
            <a:b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ИНОЗЕМЦЕВ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Генеральный конструктор 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ОАО «Авиадвигатель»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62874" y="1000114"/>
            <a:ext cx="335220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НАШИ ВЫПУСКНИКИ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3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85720" y="1357304"/>
            <a:ext cx="857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 w="12700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latin typeface="Arial Black" pitchFamily="34" charset="0"/>
              </a:rPr>
              <a:t>Предприятия промышленности края</a:t>
            </a:r>
          </a:p>
        </p:txBody>
      </p:sp>
      <p:pic>
        <p:nvPicPr>
          <p:cNvPr id="15" name="Picture 4" descr="Трутнев"/>
          <p:cNvPicPr>
            <a:picLocks noChangeAspect="1" noChangeArrowheads="1"/>
          </p:cNvPicPr>
          <p:nvPr/>
        </p:nvPicPr>
        <p:blipFill>
          <a:blip r:embed="rId6"/>
          <a:srcRect l="11194" r="9187"/>
          <a:stretch>
            <a:fillRect/>
          </a:stretch>
        </p:blipFill>
        <p:spPr bwMode="auto">
          <a:xfrm>
            <a:off x="785786" y="1767746"/>
            <a:ext cx="1857388" cy="2356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214710" y="4126273"/>
            <a:ext cx="2714612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Николай </a:t>
            </a:r>
            <a:r>
              <a:rPr lang="ru-RU" sz="1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Ювенальевич</a:t>
            </a:r>
            <a:endParaRPr lang="ru-RU" sz="1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outerShdw>
              </a:effectLst>
              <a:latin typeface="Arial Black" pitchFamily="34" charset="0"/>
            </a:endParaRP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БУХВАЛОВ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Генеральный директор ОАО «</a:t>
            </a:r>
            <a:r>
              <a:rPr lang="ru-RU" sz="1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Мотовилихинские</a:t>
            </a: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 заводы»</a:t>
            </a:r>
          </a:p>
        </p:txBody>
      </p:sp>
      <p:pic>
        <p:nvPicPr>
          <p:cNvPr id="18" name="Picture 8" descr="Чиркунов"/>
          <p:cNvPicPr>
            <a:picLocks noChangeAspect="1" noChangeArrowheads="1"/>
          </p:cNvPicPr>
          <p:nvPr/>
        </p:nvPicPr>
        <p:blipFill>
          <a:blip r:embed="rId7"/>
          <a:srcRect l="14793" r="17207" b="29375"/>
          <a:stretch>
            <a:fillRect/>
          </a:stretch>
        </p:blipFill>
        <p:spPr bwMode="auto">
          <a:xfrm>
            <a:off x="3664510" y="1778516"/>
            <a:ext cx="1743542" cy="23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6050714" y="4137031"/>
            <a:ext cx="2879004" cy="93504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Владимир Юрьевич</a:t>
            </a:r>
            <a:b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ЖУКОВ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Генеральный директор ОАО «</a:t>
            </a:r>
            <a:r>
              <a:rPr lang="ru-RU" sz="1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ЛУКОЙЛ-Пермнефтеоргсинтез</a:t>
            </a: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»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outerShdw>
              </a:effectLst>
            </a:endParaRPr>
          </a:p>
        </p:txBody>
      </p:sp>
      <p:pic>
        <p:nvPicPr>
          <p:cNvPr id="20" name="Picture 4" descr="Трутнев"/>
          <p:cNvPicPr>
            <a:picLocks noChangeAspect="1" noChangeArrowheads="1"/>
          </p:cNvPicPr>
          <p:nvPr/>
        </p:nvPicPr>
        <p:blipFill>
          <a:blip r:embed="rId8"/>
          <a:srcRect l="13031" t="1296" r="13220" b="32619"/>
          <a:stretch>
            <a:fillRect/>
          </a:stretch>
        </p:blipFill>
        <p:spPr bwMode="auto">
          <a:xfrm>
            <a:off x="6572264" y="1775174"/>
            <a:ext cx="185738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6" grpId="0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42876" y="4071948"/>
            <a:ext cx="3143240" cy="8734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Валерий Павлович</a:t>
            </a:r>
            <a:b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МАТВЕЕНКО</a:t>
            </a:r>
          </a:p>
          <a:p>
            <a:pPr algn="ctr" eaLnBrk="0" hangingPunct="0"/>
            <a:r>
              <a:rPr lang="ru-RU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Председатель Пермского научного центра Уральского филиала АН РФ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62874" y="1000114"/>
            <a:ext cx="335220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НАШИ ВЫПУСКНИКИ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8358"/>
            <a:ext cx="9144000" cy="642942"/>
          </a:xfrm>
          <a:prstGeom prst="rect">
            <a:avLst/>
          </a:prstGeom>
          <a:gradFill flip="none" rotWithShape="1">
            <a:gsLst>
              <a:gs pos="33000">
                <a:srgbClr xmlns:mc="http://schemas.openxmlformats.org/markup-compatibility/2006" xmlns:a14="http://schemas.microsoft.com/office/drawing/2010/main" val="0070C0" mc:Ignorable=""/>
              </a:gs>
              <a:gs pos="70000">
                <a:srgbClr xmlns:mc="http://schemas.openxmlformats.org/markup-compatibility/2006" xmlns:a14="http://schemas.microsoft.com/office/drawing/2010/main" val="C4D6EB" mc:Ignorable=""/>
              </a:gs>
              <a:gs pos="100000">
                <a:srgbClr xmlns:mc="http://schemas.openxmlformats.org/markup-compatibility/2006" xmlns:a14="http://schemas.microsoft.com/office/drawing/2010/main" val="FFEBFA" mc:Ignorable="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09552" y="198358"/>
            <a:ext cx="337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ПЕРМСКИЙ ГОСУДАРСТВЕННЫЙ</a:t>
            </a:r>
          </a:p>
          <a:p>
            <a:pPr algn="ctr"/>
            <a:r>
              <a:rPr lang="ru-RU" b="1" dirty="0" smtClean="0">
                <a:ln w="3175">
                  <a:solidFill>
                    <a:srgbClr xmlns:mc="http://schemas.openxmlformats.org/markup-compatibility/2006" xmlns:a14="http://schemas.microsoft.com/office/drawing/2010/main" val="0070C0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0070C0" mc:Ignorable=""/>
                </a:solidFill>
                <a:effectLst/>
              </a:rPr>
              <a:t>ТЕХНИЧЕСКИЙ УНИВЕРСИТЕТ</a:t>
            </a:r>
            <a:endParaRPr lang="ru-RU" b="1" dirty="0">
              <a:ln w="3175">
                <a:solidFill>
                  <a:srgbClr xmlns:mc="http://schemas.openxmlformats.org/markup-compatibility/2006" xmlns:a14="http://schemas.microsoft.com/office/drawing/2010/main" val="0070C0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0070C0" mc:Ignorable=""/>
              </a:solidFill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6179" y="198358"/>
            <a:ext cx="389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b="1" dirty="0" smtClean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</a:rPr>
              <a:t>ИССЛЕДОВАТЕЛЬСКИЙ УНИВЕРСИТЕТ</a:t>
            </a:r>
            <a:endParaRPr lang="ru-RU" b="1" dirty="0">
              <a:ln w="3175">
                <a:solidFill>
                  <a:schemeClr val="bg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4071938" y="133350"/>
          <a:ext cx="9683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57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33350"/>
                        <a:ext cx="9683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85720" y="1285866"/>
            <a:ext cx="857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 w="12700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</a:ln>
                <a:solidFill>
                  <a:srgbClr xmlns:mc="http://schemas.openxmlformats.org/markup-compatibility/2006" xmlns:a14="http://schemas.microsoft.com/office/drawing/2010/main" val="C00000" mc:Ignorable=""/>
                </a:solidFill>
                <a:latin typeface="Arial Black" pitchFamily="34" charset="0"/>
              </a:rPr>
              <a:t>Образование, наука и культура</a:t>
            </a:r>
          </a:p>
        </p:txBody>
      </p:sp>
      <p:pic>
        <p:nvPicPr>
          <p:cNvPr id="15" name="Picture 4" descr="Трутнев"/>
          <p:cNvPicPr>
            <a:picLocks noChangeAspect="1" noChangeArrowheads="1"/>
          </p:cNvPicPr>
          <p:nvPr/>
        </p:nvPicPr>
        <p:blipFill>
          <a:blip r:embed="rId6"/>
          <a:srcRect b="13971"/>
          <a:stretch>
            <a:fillRect/>
          </a:stretch>
        </p:blipFill>
        <p:spPr bwMode="auto">
          <a:xfrm>
            <a:off x="831213" y="1714494"/>
            <a:ext cx="1729765" cy="229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071834" y="4061190"/>
            <a:ext cx="3000364" cy="8734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Василий Юревич</a:t>
            </a:r>
          </a:p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ПЕТРОВ</a:t>
            </a:r>
          </a:p>
          <a:p>
            <a:pPr algn="ctr" eaLnBrk="0" hangingPunct="0"/>
            <a:r>
              <a:rPr lang="ru-RU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Ректор Пермского государственного технического университета</a:t>
            </a:r>
          </a:p>
        </p:txBody>
      </p:sp>
      <p:pic>
        <p:nvPicPr>
          <p:cNvPr id="18" name="Picture 8" descr="Чиркунов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3685595" y="1720849"/>
            <a:ext cx="1744467" cy="232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5929322" y="4071948"/>
            <a:ext cx="3121788" cy="105816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72567" tIns="36283" rIns="72567" bIns="3628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Борис Леонидович </a:t>
            </a:r>
            <a:b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Arial Black" pitchFamily="34" charset="0"/>
              </a:rPr>
              <a:t>МИЛЬГРАМ</a:t>
            </a:r>
          </a:p>
          <a:p>
            <a:pPr algn="ctr" eaLnBrk="0" hangingPunct="0"/>
            <a:r>
              <a:rPr lang="ru-RU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rPr>
              <a:t>Министр культуры, молодежной политики и массовых коммуникаций Пермского края</a:t>
            </a:r>
            <a:endParaRPr lang="ru-RU" sz="1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outerShdw>
              </a:effectLst>
            </a:endParaRPr>
          </a:p>
        </p:txBody>
      </p:sp>
      <p:pic>
        <p:nvPicPr>
          <p:cNvPr id="20" name="Picture 4" descr="Трутнев"/>
          <p:cNvPicPr>
            <a:picLocks noChangeAspect="1" noChangeArrowheads="1"/>
          </p:cNvPicPr>
          <p:nvPr/>
        </p:nvPicPr>
        <p:blipFill>
          <a:blip r:embed="rId8" cstate="print"/>
          <a:srcRect t="5530"/>
          <a:stretch>
            <a:fillRect/>
          </a:stretch>
        </p:blipFill>
        <p:spPr bwMode="auto">
          <a:xfrm>
            <a:off x="6643702" y="1714215"/>
            <a:ext cx="1643074" cy="232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6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:\Политех Фасад.jpg"/>
          <p:cNvPicPr>
            <a:picLocks noChangeAspect="1" noChangeArrowheads="1"/>
          </p:cNvPicPr>
          <p:nvPr/>
        </p:nvPicPr>
        <p:blipFill>
          <a:blip r:embed="rId3" cstate="print"/>
          <a:srcRect t="94031"/>
          <a:stretch>
            <a:fillRect/>
          </a:stretch>
        </p:blipFill>
        <p:spPr bwMode="auto">
          <a:xfrm>
            <a:off x="0" y="4776786"/>
            <a:ext cx="9144000" cy="36671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</p:pic>
      <p:pic>
        <p:nvPicPr>
          <p:cNvPr id="4098" name="Picture 2" descr="I:\Политех Фасад.jpg"/>
          <p:cNvPicPr>
            <a:picLocks noChangeAspect="1" noChangeArrowheads="1"/>
          </p:cNvPicPr>
          <p:nvPr/>
        </p:nvPicPr>
        <p:blipFill>
          <a:blip r:embed="rId3" cstate="print"/>
          <a:srcRect t="22093"/>
          <a:stretch>
            <a:fillRect/>
          </a:stretch>
        </p:blipFill>
        <p:spPr bwMode="auto">
          <a:xfrm>
            <a:off x="0" y="0"/>
            <a:ext cx="9144000" cy="478632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</p:pic>
      <p:sp>
        <p:nvSpPr>
          <p:cNvPr id="8" name="TextBox 7"/>
          <p:cNvSpPr txBox="1"/>
          <p:nvPr/>
        </p:nvSpPr>
        <p:spPr>
          <a:xfrm>
            <a:off x="500034" y="430586"/>
            <a:ext cx="27983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ПЕРМСКИЙ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ГОСУДАРСТВЕННЫЙ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ТЕХНИЧЕСКИЙ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УНИВЕРСИТЕТ</a:t>
            </a:r>
            <a:endParaRPr lang="ru-RU" sz="2400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8304" y="585603"/>
            <a:ext cx="32058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НАЦИОНАЛЬНЫЙ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ИССЛЕДОВАТЕЛЬСКИЙ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УНИВЕРСИТЕТ</a:t>
            </a:r>
            <a:endParaRPr lang="ru-RU" sz="2400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354311"/>
            <a:ext cx="9144001" cy="5355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СПАСИБО ЗА ВНИМАНИЕ</a:t>
            </a:r>
            <a:endParaRPr lang="ru-RU" sz="3200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3624609" y="357172"/>
          <a:ext cx="1894150" cy="1836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0" name="CorelDRAW" r:id="rId4" imgW="5470560" imgH="5288400" progId="">
                  <p:embed/>
                </p:oleObj>
              </mc:Choice>
              <mc:Fallback>
                <p:oleObj name="CorelDRAW" r:id="rId4" imgW="5470560" imgH="5288400" progId="">
                  <p:embed/>
                  <p:pic>
                    <p:nvPicPr>
                      <p:cNvPr id="0" name="Рисунок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4609" y="357172"/>
                        <a:ext cx="1894150" cy="18361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1132</Words>
  <Application>Microsoft Office PowerPoint</Application>
  <PresentationFormat>Экран (16:9)</PresentationFormat>
  <Paragraphs>337</Paragraphs>
  <Slides>28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Тема Office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Юрий</dc:creator>
  <cp:lastModifiedBy>HP</cp:lastModifiedBy>
  <cp:revision>104</cp:revision>
  <dcterms:created xsi:type="dcterms:W3CDTF">2010-01-27T08:58:13Z</dcterms:created>
  <dcterms:modified xsi:type="dcterms:W3CDTF">2010-06-25T05:27:49Z</dcterms:modified>
</cp:coreProperties>
</file>